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9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9" r:id="rId12"/>
    <p:sldId id="266" r:id="rId13"/>
    <p:sldId id="267" r:id="rId14"/>
    <p:sldId id="268" r:id="rId15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1" d="100"/>
          <a:sy n="91" d="100"/>
        </p:scale>
        <p:origin x="66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9C4D1-4586-40DE-85AA-DF78AFEC485B}" type="datetimeFigureOut">
              <a:rPr lang="pl-PL" smtClean="0"/>
              <a:t>2017-03-15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3CDF1-32D6-4F76-AF5C-9783F29C655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081968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4000">
        <p:circle/>
      </p:transition>
    </mc:Choice>
    <mc:Fallback xmlns="">
      <p:transition spd="slow" advTm="4000">
        <p:circl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9C4D1-4586-40DE-85AA-DF78AFEC485B}" type="datetimeFigureOut">
              <a:rPr lang="pl-PL" smtClean="0"/>
              <a:t>2017-03-15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3CDF1-32D6-4F76-AF5C-9783F29C655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32635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4000">
        <p:circle/>
      </p:transition>
    </mc:Choice>
    <mc:Fallback xmlns="">
      <p:transition spd="slow" advTm="4000">
        <p:circl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9C4D1-4586-40DE-85AA-DF78AFEC485B}" type="datetimeFigureOut">
              <a:rPr lang="pl-PL" smtClean="0"/>
              <a:t>2017-03-15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3CDF1-32D6-4F76-AF5C-9783F29C655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481554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4000">
        <p:circle/>
      </p:transition>
    </mc:Choice>
    <mc:Fallback xmlns="">
      <p:transition spd="slow" advTm="4000">
        <p:circl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9C4D1-4586-40DE-85AA-DF78AFEC485B}" type="datetimeFigureOut">
              <a:rPr lang="pl-PL" smtClean="0"/>
              <a:t>2017-03-15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3CDF1-32D6-4F76-AF5C-9783F29C655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751802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4000">
        <p:circle/>
      </p:transition>
    </mc:Choice>
    <mc:Fallback xmlns="">
      <p:transition spd="slow" advTm="4000">
        <p:circl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9C4D1-4586-40DE-85AA-DF78AFEC485B}" type="datetimeFigureOut">
              <a:rPr lang="pl-PL" smtClean="0"/>
              <a:t>2017-03-15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3CDF1-32D6-4F76-AF5C-9783F29C655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123137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4000">
        <p:circle/>
      </p:transition>
    </mc:Choice>
    <mc:Fallback xmlns="">
      <p:transition spd="slow" advTm="4000">
        <p:circl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9C4D1-4586-40DE-85AA-DF78AFEC485B}" type="datetimeFigureOut">
              <a:rPr lang="pl-PL" smtClean="0"/>
              <a:t>2017-03-15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3CDF1-32D6-4F76-AF5C-9783F29C655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3561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4000">
        <p:circle/>
      </p:transition>
    </mc:Choice>
    <mc:Fallback xmlns="">
      <p:transition spd="slow" advTm="4000">
        <p:circl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9C4D1-4586-40DE-85AA-DF78AFEC485B}" type="datetimeFigureOut">
              <a:rPr lang="pl-PL" smtClean="0"/>
              <a:t>2017-03-15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3CDF1-32D6-4F76-AF5C-9783F29C655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565186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4000">
        <p:circle/>
      </p:transition>
    </mc:Choice>
    <mc:Fallback xmlns="">
      <p:transition spd="slow" advTm="4000">
        <p:circl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9C4D1-4586-40DE-85AA-DF78AFEC485B}" type="datetimeFigureOut">
              <a:rPr lang="pl-PL" smtClean="0"/>
              <a:t>2017-03-15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3CDF1-32D6-4F76-AF5C-9783F29C655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06174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4000">
        <p:circle/>
      </p:transition>
    </mc:Choice>
    <mc:Fallback xmlns="">
      <p:transition spd="slow" advTm="4000">
        <p:circl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9C4D1-4586-40DE-85AA-DF78AFEC485B}" type="datetimeFigureOut">
              <a:rPr lang="pl-PL" smtClean="0"/>
              <a:t>2017-03-15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3CDF1-32D6-4F76-AF5C-9783F29C655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326244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4000">
        <p:circle/>
      </p:transition>
    </mc:Choice>
    <mc:Fallback xmlns="">
      <p:transition spd="slow" advTm="4000">
        <p:circl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9C4D1-4586-40DE-85AA-DF78AFEC485B}" type="datetimeFigureOut">
              <a:rPr lang="pl-PL" smtClean="0"/>
              <a:t>2017-03-15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3CDF1-32D6-4F76-AF5C-9783F29C655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807883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4000">
        <p:circle/>
      </p:transition>
    </mc:Choice>
    <mc:Fallback xmlns="">
      <p:transition spd="slow" advTm="4000">
        <p:circl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9C4D1-4586-40DE-85AA-DF78AFEC485B}" type="datetimeFigureOut">
              <a:rPr lang="pl-PL" smtClean="0"/>
              <a:t>2017-03-15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3CDF1-32D6-4F76-AF5C-9783F29C655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521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4000">
        <p:circle/>
      </p:transition>
    </mc:Choice>
    <mc:Fallback xmlns="">
      <p:transition spd="slow" advTm="4000">
        <p:circl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09C4D1-4586-40DE-85AA-DF78AFEC485B}" type="datetimeFigureOut">
              <a:rPr lang="pl-PL" smtClean="0"/>
              <a:t>2017-03-15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C3CDF1-32D6-4F76-AF5C-9783F29C655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074902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93" r:id="rId1"/>
    <p:sldLayoutId id="2147483994" r:id="rId2"/>
    <p:sldLayoutId id="2147483995" r:id="rId3"/>
    <p:sldLayoutId id="2147483996" r:id="rId4"/>
    <p:sldLayoutId id="2147483997" r:id="rId5"/>
    <p:sldLayoutId id="2147483998" r:id="rId6"/>
    <p:sldLayoutId id="2147483999" r:id="rId7"/>
    <p:sldLayoutId id="2147484000" r:id="rId8"/>
    <p:sldLayoutId id="2147484001" r:id="rId9"/>
    <p:sldLayoutId id="2147484002" r:id="rId10"/>
    <p:sldLayoutId id="2147484003" r:id="rId11"/>
  </p:sldLayoutIdLst>
  <mc:AlternateContent xmlns:mc="http://schemas.openxmlformats.org/markup-compatibility/2006" xmlns:p14="http://schemas.microsoft.com/office/powerpoint/2010/main">
    <mc:Choice Requires="p14">
      <p:transition spd="slow" p14:dur="1500" advTm="4000">
        <p:circle/>
      </p:transition>
    </mc:Choice>
    <mc:Fallback xmlns="">
      <p:transition spd="slow" advTm="4000">
        <p:circl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2479675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/>
            </a:r>
            <a:br>
              <a:rPr lang="pl-PL" dirty="0" smtClean="0"/>
            </a:br>
            <a:r>
              <a:rPr lang="pl-PL" dirty="0"/>
              <a:t/>
            </a:r>
            <a:br>
              <a:rPr lang="pl-PL" dirty="0"/>
            </a:br>
            <a:r>
              <a:rPr lang="pl-PL" dirty="0" smtClean="0"/>
              <a:t/>
            </a:r>
            <a:br>
              <a:rPr lang="pl-PL" dirty="0" smtClean="0"/>
            </a:br>
            <a:r>
              <a:rPr lang="pl-PL" dirty="0"/>
              <a:t/>
            </a:r>
            <a:br>
              <a:rPr lang="pl-PL" dirty="0"/>
            </a:br>
            <a:r>
              <a:rPr lang="pl-PL" dirty="0" smtClean="0"/>
              <a:t/>
            </a:r>
            <a:br>
              <a:rPr lang="pl-PL" dirty="0" smtClean="0"/>
            </a:br>
            <a:endParaRPr lang="pl-PL" sz="7300" b="1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48343"/>
            <a:ext cx="9144000" cy="5283199"/>
          </a:xfrm>
        </p:spPr>
        <p:txBody>
          <a:bodyPr/>
          <a:lstStyle/>
          <a:p>
            <a:endParaRPr lang="pl-PL" dirty="0" smtClean="0"/>
          </a:p>
          <a:p>
            <a:endParaRPr lang="pl-PL" dirty="0"/>
          </a:p>
          <a:p>
            <a:endParaRPr lang="pl-PL" dirty="0" smtClean="0"/>
          </a:p>
          <a:p>
            <a:r>
              <a:rPr lang="pl-PL" sz="6600" dirty="0" smtClean="0">
                <a:latin typeface="Comic Sans MS" panose="030F0702030302020204" pitchFamily="66" charset="0"/>
              </a:rPr>
              <a:t>ZALETY </a:t>
            </a:r>
          </a:p>
          <a:p>
            <a:r>
              <a:rPr lang="pl-PL" sz="6600" dirty="0" smtClean="0">
                <a:latin typeface="Comic Sans MS" panose="030F0702030302020204" pitchFamily="66" charset="0"/>
              </a:rPr>
              <a:t>GŁOŚNEGO CZYTANIA DZIECIOM</a:t>
            </a:r>
            <a:endParaRPr lang="pl-PL" sz="6600" dirty="0">
              <a:latin typeface="Comic Sans MS" panose="030F0702030302020204" pitchFamily="66" charset="0"/>
            </a:endParaRPr>
          </a:p>
        </p:txBody>
      </p:sp>
      <p:pic>
        <p:nvPicPr>
          <p:cNvPr id="1028" name="Picture 4" descr="Znalezione obrazy dla zapytania głośne czytani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888" y="2133601"/>
            <a:ext cx="3173323" cy="26548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Zwój poziomy 4"/>
          <p:cNvSpPr/>
          <p:nvPr/>
        </p:nvSpPr>
        <p:spPr>
          <a:xfrm>
            <a:off x="1524000" y="5880604"/>
            <a:ext cx="8987883" cy="446049"/>
          </a:xfrm>
          <a:prstGeom prst="horizontalScroll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050609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4000">
        <p:circle/>
      </p:transition>
    </mc:Choice>
    <mc:Fallback xmlns="">
      <p:transition spd="slow" advTm="4000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393371"/>
            <a:ext cx="10515600" cy="478359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sz="4400" b="1" dirty="0" smtClean="0">
                <a:latin typeface="Comic Sans MS" panose="030F0702030302020204" pitchFamily="66" charset="0"/>
              </a:rPr>
              <a:t>Chroni przed uzależnieniem się </a:t>
            </a:r>
          </a:p>
          <a:p>
            <a:pPr marL="0" indent="0" algn="ctr">
              <a:buNone/>
            </a:pPr>
            <a:r>
              <a:rPr lang="pl-PL" sz="4400" b="1" dirty="0" smtClean="0">
                <a:latin typeface="Comic Sans MS" panose="030F0702030302020204" pitchFamily="66" charset="0"/>
              </a:rPr>
              <a:t>od telewizji, komputera, telefonu</a:t>
            </a:r>
            <a:r>
              <a:rPr lang="pl-PL" sz="4400" dirty="0" smtClean="0">
                <a:latin typeface="Comic Sans MS" panose="030F0702030302020204" pitchFamily="66" charset="0"/>
              </a:rPr>
              <a:t>.</a:t>
            </a:r>
            <a:endParaRPr lang="pl-PL" sz="4400" dirty="0">
              <a:latin typeface="Comic Sans MS" panose="030F0702030302020204" pitchFamily="66" charset="0"/>
            </a:endParaRPr>
          </a:p>
        </p:txBody>
      </p:sp>
      <p:sp>
        <p:nvSpPr>
          <p:cNvPr id="4" name="Zwój poziomy 3"/>
          <p:cNvSpPr/>
          <p:nvPr/>
        </p:nvSpPr>
        <p:spPr>
          <a:xfrm>
            <a:off x="1561171" y="5330283"/>
            <a:ext cx="8987883" cy="446049"/>
          </a:xfrm>
          <a:prstGeom prst="horizontalScroll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1030" name="Picture 6" descr="Znalezione obrazy dla zapytania książk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4937" y="3751942"/>
            <a:ext cx="280035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271019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4000">
        <p:circle/>
      </p:transition>
    </mc:Choice>
    <mc:Fallback xmlns="">
      <p:transition spd="slow" advTm="4000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sz="4400" b="1" dirty="0" smtClean="0">
                <a:latin typeface="Comic Sans MS" panose="030F0702030302020204" pitchFamily="66" charset="0"/>
              </a:rPr>
              <a:t>Rozwija wyobraźnię,</a:t>
            </a:r>
          </a:p>
          <a:p>
            <a:pPr marL="0" indent="0" algn="ctr">
              <a:buNone/>
            </a:pPr>
            <a:r>
              <a:rPr lang="pl-PL" sz="4400" b="1" dirty="0" smtClean="0">
                <a:latin typeface="Comic Sans MS" panose="030F0702030302020204" pitchFamily="66" charset="0"/>
              </a:rPr>
              <a:t> poprawia koncentrację, </a:t>
            </a:r>
          </a:p>
          <a:p>
            <a:pPr marL="0" indent="0" algn="ctr">
              <a:buNone/>
            </a:pPr>
            <a:r>
              <a:rPr lang="pl-PL" sz="4400" b="1" dirty="0" smtClean="0">
                <a:latin typeface="Comic Sans MS" panose="030F0702030302020204" pitchFamily="66" charset="0"/>
              </a:rPr>
              <a:t>ćwiczy pamięć</a:t>
            </a:r>
            <a:r>
              <a:rPr lang="pl-PL" sz="4400" dirty="0" smtClean="0">
                <a:latin typeface="Comic Sans MS" panose="030F0702030302020204" pitchFamily="66" charset="0"/>
              </a:rPr>
              <a:t>.</a:t>
            </a:r>
            <a:endParaRPr lang="pl-PL" sz="4400" dirty="0">
              <a:latin typeface="Comic Sans MS" panose="030F0702030302020204" pitchFamily="66" charset="0"/>
            </a:endParaRPr>
          </a:p>
        </p:txBody>
      </p:sp>
      <p:pic>
        <p:nvPicPr>
          <p:cNvPr id="2050" name="Picture 2" descr="Znalezione obrazy dla zapytania wyobraźni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3068" y="3601845"/>
            <a:ext cx="2849653" cy="21344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Zwój poziomy 4"/>
          <p:cNvSpPr/>
          <p:nvPr/>
        </p:nvSpPr>
        <p:spPr>
          <a:xfrm>
            <a:off x="1630769" y="5865851"/>
            <a:ext cx="8930461" cy="446049"/>
          </a:xfrm>
          <a:prstGeom prst="horizontalScroll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74381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4000">
        <p:circle/>
      </p:transition>
    </mc:Choice>
    <mc:Fallback xmlns="">
      <p:transition spd="slow" advTm="4000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pl-PL" sz="4400" b="1" dirty="0" smtClean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pl-PL" sz="4400" b="1" dirty="0" smtClean="0">
                <a:latin typeface="Comic Sans MS" panose="030F0702030302020204" pitchFamily="66" charset="0"/>
              </a:rPr>
              <a:t>Kształtuje nawyk czytania </a:t>
            </a:r>
          </a:p>
          <a:p>
            <a:pPr marL="0" indent="0" algn="ctr">
              <a:buNone/>
            </a:pPr>
            <a:r>
              <a:rPr lang="pl-PL" sz="4400" b="1" dirty="0" smtClean="0">
                <a:latin typeface="Comic Sans MS" panose="030F0702030302020204" pitchFamily="66" charset="0"/>
              </a:rPr>
              <a:t>przez całe życie.</a:t>
            </a:r>
          </a:p>
          <a:p>
            <a:pPr marL="0" indent="0" algn="ctr">
              <a:buNone/>
            </a:pPr>
            <a:endParaRPr lang="pl-PL" b="1" dirty="0"/>
          </a:p>
        </p:txBody>
      </p:sp>
      <p:pic>
        <p:nvPicPr>
          <p:cNvPr id="6146" name="Picture 2" descr="Znalezione obrazy dla zapytania wiedza clipar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364" y="3345365"/>
            <a:ext cx="2775555" cy="3307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Zwój poziomy 4"/>
          <p:cNvSpPr/>
          <p:nvPr/>
        </p:nvSpPr>
        <p:spPr>
          <a:xfrm>
            <a:off x="3613755" y="5330283"/>
            <a:ext cx="6935299" cy="446049"/>
          </a:xfrm>
          <a:prstGeom prst="horizontalScroll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159415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4000">
        <p:circle/>
      </p:transition>
    </mc:Choice>
    <mc:Fallback xmlns="">
      <p:transition spd="slow" advTm="4000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580571"/>
            <a:ext cx="10515600" cy="559639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sz="4400" b="1" dirty="0" smtClean="0">
                <a:latin typeface="Comic Sans MS" panose="030F0702030302020204" pitchFamily="66" charset="0"/>
              </a:rPr>
              <a:t>Czytajmy dzieciom 20 minut dziennie, codziennie!</a:t>
            </a:r>
          </a:p>
          <a:p>
            <a:pPr marL="0" indent="0" algn="ctr">
              <a:buNone/>
            </a:pPr>
            <a:endParaRPr lang="pl-PL" sz="4400" b="1" dirty="0" smtClean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pl-PL" sz="4400" b="1" dirty="0" smtClean="0">
                <a:latin typeface="Comic Sans MS" panose="030F0702030302020204" pitchFamily="66" charset="0"/>
              </a:rPr>
              <a:t>Czytanie dla przyjemności jest najlepszą inwestycją w ich rozwój.</a:t>
            </a:r>
            <a:endParaRPr lang="pl-PL" sz="4400" b="1" dirty="0">
              <a:latin typeface="Comic Sans MS" panose="030F0702030302020204" pitchFamily="66" charset="0"/>
            </a:endParaRPr>
          </a:p>
        </p:txBody>
      </p:sp>
      <p:sp>
        <p:nvSpPr>
          <p:cNvPr id="4" name="Zwój poziomy 3"/>
          <p:cNvSpPr/>
          <p:nvPr/>
        </p:nvSpPr>
        <p:spPr>
          <a:xfrm>
            <a:off x="1561171" y="5330283"/>
            <a:ext cx="8987883" cy="446049"/>
          </a:xfrm>
          <a:prstGeom prst="horizontalScroll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2050" name="Picture 2" descr="Podobny obraz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7918" y="4211095"/>
            <a:ext cx="2581275" cy="2238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235050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4000">
        <p:circle/>
      </p:transition>
    </mc:Choice>
    <mc:Fallback xmlns="">
      <p:transition spd="slow" advTm="4000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455126" y="1424491"/>
            <a:ext cx="10515600" cy="1325563"/>
          </a:xfrm>
        </p:spPr>
        <p:txBody>
          <a:bodyPr/>
          <a:lstStyle/>
          <a:p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r>
              <a:rPr lang="pl-PL" dirty="0" smtClean="0"/>
              <a:t>Bibliografia: </a:t>
            </a:r>
            <a:endParaRPr lang="pl-PL" dirty="0" smtClean="0"/>
          </a:p>
          <a:p>
            <a:pPr marL="0" indent="0">
              <a:buNone/>
            </a:pPr>
            <a:r>
              <a:rPr lang="pl-PL" sz="2400" dirty="0" smtClean="0"/>
              <a:t>Koźmińska I., Olszewska E., </a:t>
            </a:r>
            <a:r>
              <a:rPr lang="pl-PL" sz="2400" i="1" dirty="0" smtClean="0"/>
              <a:t>Wychowanie przez czytanie, </a:t>
            </a:r>
            <a:r>
              <a:rPr lang="pl-PL" sz="2400" dirty="0" smtClean="0"/>
              <a:t>Świat Książki, Warszawa 2011</a:t>
            </a:r>
            <a:endParaRPr lang="pl-PL" sz="2400" dirty="0"/>
          </a:p>
        </p:txBody>
      </p:sp>
      <p:sp>
        <p:nvSpPr>
          <p:cNvPr id="5" name="Zwój poziomy 4"/>
          <p:cNvSpPr/>
          <p:nvPr/>
        </p:nvSpPr>
        <p:spPr>
          <a:xfrm>
            <a:off x="1445558" y="6132048"/>
            <a:ext cx="8987883" cy="446049"/>
          </a:xfrm>
          <a:prstGeom prst="horizontalScroll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235762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4000">
        <p:circle/>
      </p:transition>
    </mc:Choice>
    <mc:Fallback xmlns="">
      <p:transition spd="slow" advTm="4000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969500" y="4617810"/>
            <a:ext cx="10515600" cy="1325563"/>
          </a:xfrm>
        </p:spPr>
        <p:txBody>
          <a:bodyPr/>
          <a:lstStyle/>
          <a:p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pl-PL" sz="3600" b="1" dirty="0" smtClean="0">
                <a:latin typeface="Comic Sans MS" panose="030F0702030302020204" pitchFamily="66" charset="0"/>
              </a:rPr>
              <a:t>Wszyscy chcemy, aby nasze dzieci wyrosły na mądrych, dobrych i szczęśliwych ludzi. </a:t>
            </a:r>
          </a:p>
          <a:p>
            <a:pPr marL="0" indent="0" algn="ctr">
              <a:buNone/>
            </a:pPr>
            <a:r>
              <a:rPr lang="pl-PL" sz="3600" b="1" dirty="0" smtClean="0">
                <a:latin typeface="Comic Sans MS" panose="030F0702030302020204" pitchFamily="66" charset="0"/>
              </a:rPr>
              <a:t>Jest na to jeden sposób:  </a:t>
            </a:r>
          </a:p>
          <a:p>
            <a:pPr marL="0" indent="0" algn="ctr">
              <a:buNone/>
            </a:pPr>
            <a:r>
              <a:rPr lang="pl-PL" sz="5400" b="1" dirty="0" smtClean="0">
                <a:latin typeface="Comic Sans MS" panose="030F0702030302020204" pitchFamily="66" charset="0"/>
              </a:rPr>
              <a:t>czytajmy dzieciom na głos</a:t>
            </a:r>
            <a:r>
              <a:rPr lang="pl-PL" sz="5400" b="1" dirty="0" smtClean="0"/>
              <a:t>.</a:t>
            </a:r>
            <a:endParaRPr lang="pl-PL" sz="5400" b="1" dirty="0"/>
          </a:p>
        </p:txBody>
      </p:sp>
      <p:pic>
        <p:nvPicPr>
          <p:cNvPr id="2050" name="Picture 2" descr="Podobny obraz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2250" y="4526369"/>
            <a:ext cx="1807500" cy="19324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Zwój poziomy 4"/>
          <p:cNvSpPr/>
          <p:nvPr/>
        </p:nvSpPr>
        <p:spPr>
          <a:xfrm>
            <a:off x="1510964" y="5330283"/>
            <a:ext cx="3557367" cy="446049"/>
          </a:xfrm>
          <a:prstGeom prst="horizontalScroll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Zwój poziomy 5"/>
          <p:cNvSpPr/>
          <p:nvPr/>
        </p:nvSpPr>
        <p:spPr>
          <a:xfrm>
            <a:off x="7123668" y="5330283"/>
            <a:ext cx="4106213" cy="446049"/>
          </a:xfrm>
          <a:prstGeom prst="horizontalScroll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89192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4000">
        <p:circle/>
      </p:transition>
    </mc:Choice>
    <mc:Fallback xmlns="">
      <p:transition spd="slow" advTm="4000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5400" b="1" dirty="0" smtClean="0">
                <a:latin typeface="Comic Sans MS" panose="030F0702030302020204" pitchFamily="66" charset="0"/>
              </a:rPr>
              <a:t>Głośne czytanie</a:t>
            </a:r>
            <a:r>
              <a:rPr lang="pl-PL" dirty="0" smtClean="0"/>
              <a:t>: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endParaRPr lang="pl-PL" dirty="0"/>
          </a:p>
          <a:p>
            <a:pPr marL="0" indent="0" algn="ctr">
              <a:buNone/>
            </a:pPr>
            <a:r>
              <a:rPr lang="pl-PL" sz="4800" dirty="0" smtClean="0">
                <a:latin typeface="Comic Sans MS" panose="030F0702030302020204" pitchFamily="66" charset="0"/>
              </a:rPr>
              <a:t> buduje mocną więź</a:t>
            </a:r>
          </a:p>
          <a:p>
            <a:pPr marL="0" indent="0" algn="ctr">
              <a:buNone/>
            </a:pPr>
            <a:r>
              <a:rPr lang="pl-PL" sz="4800" dirty="0" smtClean="0">
                <a:latin typeface="Comic Sans MS" panose="030F0702030302020204" pitchFamily="66" charset="0"/>
              </a:rPr>
              <a:t> pomiędzy dorosłym a dzieckiem.</a:t>
            </a:r>
          </a:p>
          <a:p>
            <a:pPr marL="0" indent="0">
              <a:buNone/>
            </a:pPr>
            <a:endParaRPr lang="pl-PL" dirty="0"/>
          </a:p>
        </p:txBody>
      </p:sp>
      <p:sp>
        <p:nvSpPr>
          <p:cNvPr id="5" name="Zwój poziomy 4"/>
          <p:cNvSpPr/>
          <p:nvPr/>
        </p:nvSpPr>
        <p:spPr>
          <a:xfrm>
            <a:off x="1561171" y="5330283"/>
            <a:ext cx="8987883" cy="446049"/>
          </a:xfrm>
          <a:prstGeom prst="horizontalScroll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007879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4000">
        <p:circle/>
      </p:transition>
    </mc:Choice>
    <mc:Fallback xmlns="">
      <p:transition spd="slow" advTm="4000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02166" y="1494264"/>
            <a:ext cx="11162372" cy="418174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sz="4800" b="1" dirty="0" smtClean="0">
                <a:latin typeface="Comic Sans MS" panose="030F0702030302020204" pitchFamily="66" charset="0"/>
              </a:rPr>
              <a:t>Wzmacnia </a:t>
            </a:r>
          </a:p>
          <a:p>
            <a:pPr marL="0" indent="0" algn="ctr">
              <a:buNone/>
            </a:pPr>
            <a:r>
              <a:rPr lang="pl-PL" sz="4800" b="1" dirty="0" smtClean="0">
                <a:latin typeface="Comic Sans MS" panose="030F0702030302020204" pitchFamily="66" charset="0"/>
              </a:rPr>
              <a:t>poczucie własnej wartości </a:t>
            </a:r>
          </a:p>
          <a:p>
            <a:pPr marL="0" indent="0" algn="ctr">
              <a:buNone/>
            </a:pPr>
            <a:r>
              <a:rPr lang="pl-PL" sz="4800" b="1" dirty="0" smtClean="0">
                <a:latin typeface="Comic Sans MS" panose="030F0702030302020204" pitchFamily="66" charset="0"/>
              </a:rPr>
              <a:t>i  wiarę  w siebie.</a:t>
            </a:r>
          </a:p>
          <a:p>
            <a:pPr marL="0" indent="0">
              <a:buNone/>
            </a:pPr>
            <a:endParaRPr lang="pl-PL" sz="4800" dirty="0">
              <a:latin typeface="Comic Sans MS" panose="030F0702030302020204" pitchFamily="66" charset="0"/>
            </a:endParaRPr>
          </a:p>
        </p:txBody>
      </p:sp>
      <p:pic>
        <p:nvPicPr>
          <p:cNvPr id="3076" name="Picture 4" descr="Podobny obraz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167" y="4191910"/>
            <a:ext cx="2784222" cy="20128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Zwój poziomy 4"/>
          <p:cNvSpPr/>
          <p:nvPr/>
        </p:nvSpPr>
        <p:spPr>
          <a:xfrm>
            <a:off x="1602058" y="6204725"/>
            <a:ext cx="8987883" cy="446049"/>
          </a:xfrm>
          <a:prstGeom prst="horizontalScroll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490906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4000">
        <p:circle/>
      </p:transition>
    </mc:Choice>
    <mc:Fallback xmlns="">
      <p:transition spd="slow" advTm="4000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pl-PL" sz="4400" b="1" dirty="0" smtClean="0">
                <a:latin typeface="Comic Sans MS" panose="030F0702030302020204" pitchFamily="66" charset="0"/>
              </a:rPr>
              <a:t>Tworzy  skojarzenie czytania</a:t>
            </a:r>
          </a:p>
          <a:p>
            <a:pPr marL="0" indent="0" algn="ctr">
              <a:buNone/>
            </a:pPr>
            <a:r>
              <a:rPr lang="pl-PL" sz="4400" b="1" dirty="0" smtClean="0">
                <a:latin typeface="Comic Sans MS" panose="030F0702030302020204" pitchFamily="66" charset="0"/>
              </a:rPr>
              <a:t> z przyjemnością </a:t>
            </a:r>
          </a:p>
          <a:p>
            <a:pPr marL="0" indent="0" algn="ctr">
              <a:buNone/>
            </a:pPr>
            <a:r>
              <a:rPr lang="pl-PL" sz="4400" b="1" dirty="0" smtClean="0">
                <a:latin typeface="Comic Sans MS" panose="030F0702030302020204" pitchFamily="66" charset="0"/>
              </a:rPr>
              <a:t>i poczuciem bezpieczeństwa</a:t>
            </a:r>
            <a:r>
              <a:rPr lang="pl-PL" b="1" dirty="0" smtClean="0"/>
              <a:t>.</a:t>
            </a:r>
          </a:p>
          <a:p>
            <a:pPr marL="0" indent="0" algn="ctr">
              <a:buNone/>
            </a:pPr>
            <a:endParaRPr lang="pl-PL" b="1" dirty="0"/>
          </a:p>
        </p:txBody>
      </p:sp>
      <p:sp>
        <p:nvSpPr>
          <p:cNvPr id="5" name="Zwój poziomy 4"/>
          <p:cNvSpPr/>
          <p:nvPr/>
        </p:nvSpPr>
        <p:spPr>
          <a:xfrm>
            <a:off x="1561171" y="5330283"/>
            <a:ext cx="8987883" cy="446049"/>
          </a:xfrm>
          <a:prstGeom prst="horizontalScroll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4098" name="Picture 2" descr="Znalezione obrazy dla zapytania książk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8180" y="4333029"/>
            <a:ext cx="2844103" cy="22136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026680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4000">
        <p:circle/>
      </p:transition>
    </mc:Choice>
    <mc:Fallback xmlns="">
      <p:transition spd="slow" advTm="4000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092820"/>
            <a:ext cx="10515600" cy="5084143"/>
          </a:xfrm>
        </p:spPr>
        <p:txBody>
          <a:bodyPr/>
          <a:lstStyle/>
          <a:p>
            <a:pPr marL="0" indent="0" algn="ctr">
              <a:buNone/>
            </a:pPr>
            <a:r>
              <a:rPr lang="pl-PL" dirty="0" smtClean="0"/>
              <a:t> </a:t>
            </a:r>
            <a:r>
              <a:rPr lang="pl-PL" sz="4400" b="1" dirty="0">
                <a:latin typeface="Comic Sans MS" panose="030F0702030302020204" pitchFamily="66" charset="0"/>
              </a:rPr>
              <a:t>P</a:t>
            </a:r>
            <a:r>
              <a:rPr lang="pl-PL" sz="4400" b="1" dirty="0" smtClean="0">
                <a:latin typeface="Comic Sans MS" panose="030F0702030302020204" pitchFamily="66" charset="0"/>
              </a:rPr>
              <a:t>ogłębia wiedzę ogólną,</a:t>
            </a:r>
          </a:p>
          <a:p>
            <a:pPr marL="0" indent="0" algn="ctr">
              <a:buNone/>
            </a:pPr>
            <a:r>
              <a:rPr lang="pl-PL" sz="4400" b="1" dirty="0" smtClean="0">
                <a:latin typeface="Comic Sans MS" panose="030F0702030302020204" pitchFamily="66" charset="0"/>
              </a:rPr>
              <a:t> wpływa na rozwój,</a:t>
            </a:r>
          </a:p>
          <a:p>
            <a:pPr marL="0" indent="0" algn="ctr">
              <a:buNone/>
            </a:pPr>
            <a:r>
              <a:rPr lang="pl-PL" sz="4400" b="1" dirty="0" smtClean="0">
                <a:latin typeface="Comic Sans MS" panose="030F0702030302020204" pitchFamily="66" charset="0"/>
              </a:rPr>
              <a:t> uczy logicznego myślenia</a:t>
            </a:r>
            <a:r>
              <a:rPr lang="pl-PL" dirty="0" smtClean="0"/>
              <a:t>.</a:t>
            </a:r>
            <a:endParaRPr lang="pl-PL" dirty="0"/>
          </a:p>
        </p:txBody>
      </p:sp>
      <p:sp>
        <p:nvSpPr>
          <p:cNvPr id="5" name="Zwój poziomy 4"/>
          <p:cNvSpPr/>
          <p:nvPr/>
        </p:nvSpPr>
        <p:spPr>
          <a:xfrm>
            <a:off x="1561171" y="5330283"/>
            <a:ext cx="8987883" cy="446049"/>
          </a:xfrm>
          <a:prstGeom prst="horizontalScroll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7172" name="Picture 4" descr="Znalezione obrazy dla zapytania wiedza clipar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80443" y="4115913"/>
            <a:ext cx="3390513" cy="24199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15685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4000">
        <p:circle/>
      </p:transition>
    </mc:Choice>
    <mc:Fallback xmlns="">
      <p:transition spd="slow" advTm="4000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148576"/>
            <a:ext cx="10515600" cy="50283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pl-PL" sz="4400" b="1" dirty="0" smtClean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pl-PL" sz="4400" b="1" dirty="0" smtClean="0">
                <a:latin typeface="Comic Sans MS" panose="030F0702030302020204" pitchFamily="66" charset="0"/>
              </a:rPr>
              <a:t>Rozwija u dziecka wrażliwość, otwartość, empatię, serdeczność.</a:t>
            </a:r>
            <a:endParaRPr lang="pl-PL" sz="4400" b="1" dirty="0">
              <a:latin typeface="Comic Sans MS" panose="030F0702030302020204" pitchFamily="66" charset="0"/>
            </a:endParaRPr>
          </a:p>
        </p:txBody>
      </p:sp>
      <p:pic>
        <p:nvPicPr>
          <p:cNvPr id="5122" name="Picture 2" descr="Znalezione obrazy dla zapytania wiedza clipar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0482" y="4001294"/>
            <a:ext cx="4762500" cy="16859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Zwój poziomy 5"/>
          <p:cNvSpPr/>
          <p:nvPr/>
        </p:nvSpPr>
        <p:spPr>
          <a:xfrm>
            <a:off x="1077696" y="804881"/>
            <a:ext cx="8987883" cy="446049"/>
          </a:xfrm>
          <a:prstGeom prst="horizontalScroll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7" name="Zwój poziomy 6"/>
          <p:cNvSpPr/>
          <p:nvPr/>
        </p:nvSpPr>
        <p:spPr>
          <a:xfrm>
            <a:off x="1256371" y="6125743"/>
            <a:ext cx="8987883" cy="446049"/>
          </a:xfrm>
          <a:prstGeom prst="horizontalScroll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521931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4000">
        <p:circle/>
      </p:transition>
    </mc:Choice>
    <mc:Fallback xmlns="">
      <p:transition spd="slow" advTm="4000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 </a:t>
            </a:r>
            <a:br>
              <a:rPr lang="pl-PL" dirty="0" smtClean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sz="4400" b="1" dirty="0" smtClean="0">
                <a:latin typeface="Comic Sans MS" panose="030F0702030302020204" pitchFamily="66" charset="0"/>
              </a:rPr>
              <a:t>Wpływa na umiejętność </a:t>
            </a:r>
          </a:p>
          <a:p>
            <a:pPr marL="0" indent="0" algn="ctr">
              <a:buNone/>
            </a:pPr>
            <a:r>
              <a:rPr lang="pl-PL" sz="4400" b="1" dirty="0" smtClean="0">
                <a:latin typeface="Comic Sans MS" panose="030F0702030302020204" pitchFamily="66" charset="0"/>
              </a:rPr>
              <a:t>wyciszenia się, </a:t>
            </a:r>
          </a:p>
          <a:p>
            <a:pPr marL="0" indent="0" algn="ctr">
              <a:buNone/>
            </a:pPr>
            <a:r>
              <a:rPr lang="pl-PL" sz="4400" b="1" dirty="0" smtClean="0">
                <a:latin typeface="Comic Sans MS" panose="030F0702030302020204" pitchFamily="66" charset="0"/>
              </a:rPr>
              <a:t>ucieczki od codziennych problemów, stresów, niepokojów.</a:t>
            </a:r>
            <a:endParaRPr lang="pl-PL" sz="4400" b="1" dirty="0">
              <a:latin typeface="Comic Sans MS" panose="030F0702030302020204" pitchFamily="66" charset="0"/>
            </a:endParaRPr>
          </a:p>
        </p:txBody>
      </p:sp>
      <p:sp>
        <p:nvSpPr>
          <p:cNvPr id="4" name="Zwój poziomy 3"/>
          <p:cNvSpPr/>
          <p:nvPr/>
        </p:nvSpPr>
        <p:spPr>
          <a:xfrm>
            <a:off x="1561171" y="5330283"/>
            <a:ext cx="8987883" cy="446049"/>
          </a:xfrm>
          <a:prstGeom prst="horizontalScroll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266569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4000">
        <p:circle/>
      </p:transition>
    </mc:Choice>
    <mc:Fallback xmlns="">
      <p:transition spd="slow" advTm="4000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sz="4400" b="1" dirty="0" smtClean="0">
                <a:latin typeface="Comic Sans MS" panose="030F0702030302020204" pitchFamily="66" charset="0"/>
              </a:rPr>
              <a:t>Uczy postaw moralnych, </a:t>
            </a:r>
          </a:p>
          <a:p>
            <a:pPr marL="0" indent="0" algn="ctr">
              <a:buNone/>
            </a:pPr>
            <a:r>
              <a:rPr lang="pl-PL" sz="4400" b="1" dirty="0" smtClean="0">
                <a:latin typeface="Comic Sans MS" panose="030F0702030302020204" pitchFamily="66" charset="0"/>
              </a:rPr>
              <a:t>wpływa na zmianę</a:t>
            </a:r>
          </a:p>
          <a:p>
            <a:pPr marL="0" indent="0" algn="ctr">
              <a:buNone/>
            </a:pPr>
            <a:r>
              <a:rPr lang="pl-PL" sz="4400" b="1" dirty="0" smtClean="0">
                <a:latin typeface="Comic Sans MS" panose="030F0702030302020204" pitchFamily="66" charset="0"/>
              </a:rPr>
              <a:t> </a:t>
            </a:r>
            <a:r>
              <a:rPr lang="pl-PL" sz="4400" b="1" dirty="0" err="1" smtClean="0">
                <a:latin typeface="Comic Sans MS" panose="030F0702030302020204" pitchFamily="66" charset="0"/>
              </a:rPr>
              <a:t>nagatywnych</a:t>
            </a:r>
            <a:r>
              <a:rPr lang="pl-PL" sz="4400" b="1" dirty="0" smtClean="0">
                <a:latin typeface="Comic Sans MS" panose="030F0702030302020204" pitchFamily="66" charset="0"/>
              </a:rPr>
              <a:t> postaw na pozytywne</a:t>
            </a:r>
            <a:r>
              <a:rPr lang="pl-PL" sz="4400" dirty="0" smtClean="0">
                <a:latin typeface="Comic Sans MS" panose="030F0702030302020204" pitchFamily="66" charset="0"/>
              </a:rPr>
              <a:t>.</a:t>
            </a:r>
            <a:endParaRPr lang="pl-PL" sz="4400" dirty="0">
              <a:latin typeface="Comic Sans MS" panose="030F0702030302020204" pitchFamily="66" charset="0"/>
            </a:endParaRPr>
          </a:p>
        </p:txBody>
      </p:sp>
      <p:sp>
        <p:nvSpPr>
          <p:cNvPr id="5" name="Zwój poziomy 4"/>
          <p:cNvSpPr/>
          <p:nvPr/>
        </p:nvSpPr>
        <p:spPr>
          <a:xfrm>
            <a:off x="1561171" y="5330283"/>
            <a:ext cx="8987883" cy="446049"/>
          </a:xfrm>
          <a:prstGeom prst="horizontalScroll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270852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4000">
        <p:circle/>
      </p:transition>
    </mc:Choice>
    <mc:Fallback xmlns="">
      <p:transition spd="slow" advTm="4000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216</TotalTime>
  <Words>180</Words>
  <Application>Microsoft Office PowerPoint</Application>
  <PresentationFormat>Panoramiczny</PresentationFormat>
  <Paragraphs>50</Paragraphs>
  <Slides>14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Comic Sans MS</vt:lpstr>
      <vt:lpstr>Motyw pakietu Office</vt:lpstr>
      <vt:lpstr>     </vt:lpstr>
      <vt:lpstr>Prezentacja programu PowerPoint</vt:lpstr>
      <vt:lpstr>Głośne czytanie:</vt:lpstr>
      <vt:lpstr>Prezentacja programu PowerPoint</vt:lpstr>
      <vt:lpstr>Prezentacja programu PowerPoint</vt:lpstr>
      <vt:lpstr>Prezentacja programu PowerPoint</vt:lpstr>
      <vt:lpstr>Prezentacja programu PowerPoint</vt:lpstr>
      <vt:lpstr>  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>SP Komorniki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ZALETY GŁOŚNEGO CZYTANIA DZIECIOM</dc:title>
  <dc:creator>Gabriela Ukaszewska</dc:creator>
  <cp:lastModifiedBy>Gabriela Ukaszewska</cp:lastModifiedBy>
  <cp:revision>17</cp:revision>
  <dcterms:created xsi:type="dcterms:W3CDTF">2017-03-13T10:11:57Z</dcterms:created>
  <dcterms:modified xsi:type="dcterms:W3CDTF">2017-03-15T08:20:00Z</dcterms:modified>
</cp:coreProperties>
</file>