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Date Placeholder 29"/>
          <p:cNvSpPr>
            <a:spLocks noGrp="1"/>
          </p:cNvSpPr>
          <p:nvPr>
            <p:ph type="dt" sz="half" idx="10"/>
          </p:nvPr>
        </p:nvSpPr>
        <p:spPr/>
        <p:txBody>
          <a:bodyPr/>
          <a:lstStyle/>
          <a:p>
            <a:fld id="{00C443C7-663A-416D-8EA4-C4FAD64AED0F}" type="datetimeFigureOut">
              <a:rPr lang="pl-PL" smtClean="0"/>
              <a:t>2012-03-02</a:t>
            </a:fld>
            <a:endParaRPr lang="pl-PL"/>
          </a:p>
        </p:txBody>
      </p:sp>
      <p:sp>
        <p:nvSpPr>
          <p:cNvPr id="19" name="Footer Placeholder 18"/>
          <p:cNvSpPr>
            <a:spLocks noGrp="1"/>
          </p:cNvSpPr>
          <p:nvPr>
            <p:ph type="ftr" sz="quarter" idx="11"/>
          </p:nvPr>
        </p:nvSpPr>
        <p:spPr/>
        <p:txBody>
          <a:bodyPr/>
          <a:lstStyle/>
          <a:p>
            <a:endParaRPr lang="pl-PL"/>
          </a:p>
        </p:txBody>
      </p:sp>
      <p:sp>
        <p:nvSpPr>
          <p:cNvPr id="27" name="Slide Number Placeholder 26"/>
          <p:cNvSpPr>
            <a:spLocks noGrp="1"/>
          </p:cNvSpPr>
          <p:nvPr>
            <p:ph type="sldNum" sz="quarter" idx="12"/>
          </p:nvPr>
        </p:nvSpPr>
        <p:spPr/>
        <p:txBody>
          <a:bodyPr/>
          <a:lstStyle/>
          <a:p>
            <a:fld id="{17CC8BA3-7E55-4038-BB9A-23796513CD3B}"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00C443C7-663A-416D-8EA4-C4FAD64AED0F}" type="datetimeFigureOut">
              <a:rPr lang="pl-PL" smtClean="0"/>
              <a:t>2012-03-02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7CC8BA3-7E55-4038-BB9A-23796513CD3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00C443C7-663A-416D-8EA4-C4FAD64AED0F}" type="datetimeFigureOut">
              <a:rPr lang="pl-PL" smtClean="0"/>
              <a:t>2012-03-02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7CC8BA3-7E55-4038-BB9A-23796513CD3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Content Placeholder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00C443C7-663A-416D-8EA4-C4FAD64AED0F}" type="datetimeFigureOut">
              <a:rPr lang="pl-PL" smtClean="0"/>
              <a:t>2012-03-02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7CC8BA3-7E55-4038-BB9A-23796513CD3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Date Placeholder 3"/>
          <p:cNvSpPr>
            <a:spLocks noGrp="1"/>
          </p:cNvSpPr>
          <p:nvPr>
            <p:ph type="dt" sz="half" idx="10"/>
          </p:nvPr>
        </p:nvSpPr>
        <p:spPr/>
        <p:txBody>
          <a:bodyPr/>
          <a:lstStyle/>
          <a:p>
            <a:fld id="{00C443C7-663A-416D-8EA4-C4FAD64AED0F}" type="datetimeFigureOut">
              <a:rPr lang="pl-PL" smtClean="0"/>
              <a:t>2012-03-02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7CC8BA3-7E55-4038-BB9A-23796513CD3B}"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Date Placeholder 4"/>
          <p:cNvSpPr>
            <a:spLocks noGrp="1"/>
          </p:cNvSpPr>
          <p:nvPr>
            <p:ph type="dt" sz="half" idx="10"/>
          </p:nvPr>
        </p:nvSpPr>
        <p:spPr/>
        <p:txBody>
          <a:bodyPr/>
          <a:lstStyle/>
          <a:p>
            <a:fld id="{00C443C7-663A-416D-8EA4-C4FAD64AED0F}" type="datetimeFigureOut">
              <a:rPr lang="pl-PL" smtClean="0"/>
              <a:t>2012-03-02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7CC8BA3-7E55-4038-BB9A-23796513CD3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Date Placeholder 6"/>
          <p:cNvSpPr>
            <a:spLocks noGrp="1"/>
          </p:cNvSpPr>
          <p:nvPr>
            <p:ph type="dt" sz="half" idx="10"/>
          </p:nvPr>
        </p:nvSpPr>
        <p:spPr/>
        <p:txBody>
          <a:bodyPr/>
          <a:lstStyle/>
          <a:p>
            <a:fld id="{00C443C7-663A-416D-8EA4-C4FAD64AED0F}" type="datetimeFigureOut">
              <a:rPr lang="pl-PL" smtClean="0"/>
              <a:t>2012-03-02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7CC8BA3-7E55-4038-BB9A-23796513CD3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Date Placeholder 2"/>
          <p:cNvSpPr>
            <a:spLocks noGrp="1"/>
          </p:cNvSpPr>
          <p:nvPr>
            <p:ph type="dt" sz="half" idx="10"/>
          </p:nvPr>
        </p:nvSpPr>
        <p:spPr/>
        <p:txBody>
          <a:bodyPr/>
          <a:lstStyle/>
          <a:p>
            <a:fld id="{00C443C7-663A-416D-8EA4-C4FAD64AED0F}" type="datetimeFigureOut">
              <a:rPr lang="pl-PL" smtClean="0"/>
              <a:t>2012-03-02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7CC8BA3-7E55-4038-BB9A-23796513CD3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443C7-663A-416D-8EA4-C4FAD64AED0F}" type="datetimeFigureOut">
              <a:rPr lang="pl-PL" smtClean="0"/>
              <a:t>2012-03-02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7CC8BA3-7E55-4038-BB9A-23796513CD3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Date Placeholder 4"/>
          <p:cNvSpPr>
            <a:spLocks noGrp="1"/>
          </p:cNvSpPr>
          <p:nvPr>
            <p:ph type="dt" sz="half" idx="10"/>
          </p:nvPr>
        </p:nvSpPr>
        <p:spPr/>
        <p:txBody>
          <a:bodyPr/>
          <a:lstStyle/>
          <a:p>
            <a:fld id="{00C443C7-663A-416D-8EA4-C4FAD64AED0F}" type="datetimeFigureOut">
              <a:rPr lang="pl-PL" smtClean="0"/>
              <a:t>2012-03-02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7CC8BA3-7E55-4038-BB9A-23796513CD3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Date Placeholder 4"/>
          <p:cNvSpPr>
            <a:spLocks noGrp="1"/>
          </p:cNvSpPr>
          <p:nvPr>
            <p:ph type="dt" sz="half" idx="10"/>
          </p:nvPr>
        </p:nvSpPr>
        <p:spPr/>
        <p:txBody>
          <a:bodyPr/>
          <a:lstStyle/>
          <a:p>
            <a:fld id="{00C443C7-663A-416D-8EA4-C4FAD64AED0F}" type="datetimeFigureOut">
              <a:rPr lang="pl-PL" smtClean="0"/>
              <a:t>2012-03-02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8077200" y="6356350"/>
            <a:ext cx="609600" cy="365125"/>
          </a:xfrm>
        </p:spPr>
        <p:txBody>
          <a:bodyPr/>
          <a:lstStyle/>
          <a:p>
            <a:fld id="{17CC8BA3-7E55-4038-BB9A-23796513CD3B}" type="slidenum">
              <a:rPr lang="pl-PL" smtClean="0"/>
              <a:t>‹#›</a:t>
            </a:fld>
            <a:endParaRPr lang="pl-P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0C443C7-663A-416D-8EA4-C4FAD64AED0F}" type="datetimeFigureOut">
              <a:rPr lang="pl-PL" smtClean="0"/>
              <a:t>2012-03-02</a:t>
            </a:fld>
            <a:endParaRPr lang="pl-P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CC8BA3-7E55-4038-BB9A-23796513CD3B}" type="slidenum">
              <a:rPr lang="pl-PL" smtClean="0"/>
              <a:t>‹#›</a:t>
            </a:fld>
            <a:endParaRPr lang="pl-P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908720"/>
            <a:ext cx="7772400" cy="1470025"/>
          </a:xfrm>
        </p:spPr>
        <p:txBody>
          <a:bodyPr>
            <a:normAutofit/>
          </a:bodyPr>
          <a:lstStyle/>
          <a:p>
            <a:r>
              <a:rPr lang="pl-PL" sz="8800" b="1" dirty="0" smtClean="0">
                <a:solidFill>
                  <a:srgbClr val="FFC000"/>
                </a:solidFill>
                <a:latin typeface="Chiller" pitchFamily="82" charset="0"/>
              </a:rPr>
              <a:t>ZABAWY KLASY I D</a:t>
            </a:r>
            <a:endParaRPr lang="pl-PL" sz="8800" b="1" dirty="0">
              <a:solidFill>
                <a:srgbClr val="FFC000"/>
              </a:solidFill>
              <a:latin typeface="Chiller" pitchFamily="82" charset="0"/>
            </a:endParaRPr>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680" y="2420888"/>
            <a:ext cx="6192688" cy="4112332"/>
          </a:xfrm>
          <a:prstGeom prst="rect">
            <a:avLst/>
          </a:prstGeom>
        </p:spPr>
      </p:pic>
      <p:pic>
        <p:nvPicPr>
          <p:cNvPr id="3" name="038_Co_moze_maly_czlowiek.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4408" y="5923620"/>
            <a:ext cx="609600" cy="609600"/>
          </a:xfrm>
          <a:prstGeom prst="rect">
            <a:avLst/>
          </a:prstGeom>
        </p:spPr>
      </p:pic>
    </p:spTree>
    <p:extLst>
      <p:ext uri="{BB962C8B-B14F-4D97-AF65-F5344CB8AC3E}">
        <p14:creationId xmlns:p14="http://schemas.microsoft.com/office/powerpoint/2010/main" val="11850546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404665"/>
            <a:ext cx="8533746" cy="2862322"/>
          </a:xfrm>
          <a:prstGeom prst="rect">
            <a:avLst/>
          </a:prstGeom>
        </p:spPr>
        <p:txBody>
          <a:bodyPr wrap="square">
            <a:spAutoFit/>
          </a:bodyPr>
          <a:lstStyle/>
          <a:p>
            <a:r>
              <a:rPr lang="pl-PL" b="1" dirty="0">
                <a:latin typeface="Monotype Corsiva" pitchFamily="66" charset="0"/>
              </a:rPr>
              <a:t>„Szymon mówi…”</a:t>
            </a:r>
            <a:endParaRPr lang="pl-PL" dirty="0">
              <a:latin typeface="Monotype Corsiva" pitchFamily="66" charset="0"/>
            </a:endParaRPr>
          </a:p>
          <a:p>
            <a:r>
              <a:rPr lang="pl-PL" b="1" dirty="0">
                <a:latin typeface="Monotype Corsiva" pitchFamily="66" charset="0"/>
              </a:rPr>
              <a:t>                                                                                                                                                                   </a:t>
            </a:r>
            <a:r>
              <a:rPr lang="pl-PL" dirty="0">
                <a:latin typeface="Monotype Corsiva" pitchFamily="66" charset="0"/>
              </a:rPr>
              <a:t>Ta gra polega na wykonywaniu poleceń. Do gry potrzebna jest co najmniej czwórka dzieci (im więcej jest uczestników zabawy, tym zabawniejszy jest przebieg gry). Jedna z osób grających zostaje "Szymonem". Zadaniem tej osoby jest wydawanie poleceń. Ale uwaga! Jeżeli "Szymon" swoje zadanie rozpoczyna od słów: "Szymon mówi - biegajcie!" - dzieci muszą wykonać to zadanie. Jeżeli coś rozkaże bez użycia słów : </a:t>
            </a:r>
            <a:r>
              <a:rPr lang="pl-PL" b="1" dirty="0">
                <a:latin typeface="Monotype Corsiva" pitchFamily="66" charset="0"/>
              </a:rPr>
              <a:t>"Szymon mówi"-</a:t>
            </a:r>
            <a:r>
              <a:rPr lang="pl-PL" dirty="0">
                <a:latin typeface="Monotype Corsiva" pitchFamily="66" charset="0"/>
              </a:rPr>
              <a:t> reszta dzieci nie może być mu posłuszna i odpowiada: </a:t>
            </a:r>
            <a:r>
              <a:rPr lang="pl-PL" b="1" dirty="0">
                <a:latin typeface="Monotype Corsiva" pitchFamily="66" charset="0"/>
              </a:rPr>
              <a:t>"Szymon nam nie kazał!"</a:t>
            </a:r>
            <a:r>
              <a:rPr lang="pl-PL" dirty="0">
                <a:latin typeface="Monotype Corsiva" pitchFamily="66" charset="0"/>
              </a:rPr>
              <a:t> .Gra ma przebiegać w szybkim tempie, żeby nie było zbyt dużo czasu do namysłu. Każdy, kto popełni jakiś błąd - odpada. Następnym "Szymonem" zostaje to dziecko, które najdłużej pozostaje </a:t>
            </a:r>
            <a:endParaRPr lang="pl-PL" dirty="0" smtClean="0">
              <a:latin typeface="Monotype Corsiva" pitchFamily="66" charset="0"/>
            </a:endParaRPr>
          </a:p>
          <a:p>
            <a:r>
              <a:rPr lang="pl-PL" dirty="0" smtClean="0">
                <a:latin typeface="Monotype Corsiva" pitchFamily="66" charset="0"/>
              </a:rPr>
              <a:t>w </a:t>
            </a:r>
            <a:r>
              <a:rPr lang="pl-PL" dirty="0">
                <a:latin typeface="Monotype Corsiva" pitchFamily="66" charset="0"/>
              </a:rPr>
              <a:t>grze.</a:t>
            </a:r>
          </a:p>
        </p:txBody>
      </p:sp>
      <p:pic>
        <p:nvPicPr>
          <p:cNvPr id="3" name="Obraz 2" descr="C:\Users\user\Desktop\Kasia\SzPZ\ZIMA\ZABAWY\Rysunki do zabaw\clip_image002_0004.gif"/>
          <p:cNvPicPr/>
          <p:nvPr/>
        </p:nvPicPr>
        <p:blipFill rotWithShape="1">
          <a:blip r:embed="rId2">
            <a:extLst>
              <a:ext uri="{28A0092B-C50C-407E-A947-70E740481C1C}">
                <a14:useLocalDpi xmlns:a14="http://schemas.microsoft.com/office/drawing/2010/main" val="0"/>
              </a:ext>
            </a:extLst>
          </a:blip>
          <a:srcRect l="46712"/>
          <a:stretch/>
        </p:blipFill>
        <p:spPr bwMode="auto">
          <a:xfrm>
            <a:off x="2591435" y="3115310"/>
            <a:ext cx="3961130" cy="3410034"/>
          </a:xfrm>
          <a:prstGeom prst="rect">
            <a:avLst/>
          </a:prstGeom>
          <a:noFill/>
          <a:ln>
            <a:noFill/>
          </a:ln>
          <a:extLst>
            <a:ext uri="{53640926-AAD7-44D8-BBD7-CCE9431645EC}">
              <a14:shadowObscured xmlns:a14="http://schemas.microsoft.com/office/drawing/2010/main"/>
            </a:ext>
          </a:extLst>
        </p:spPr>
      </p:pic>
      <p:sp>
        <p:nvSpPr>
          <p:cNvPr id="4" name="Prostokąt 3"/>
          <p:cNvSpPr/>
          <p:nvPr/>
        </p:nvSpPr>
        <p:spPr>
          <a:xfrm>
            <a:off x="3519594" y="3426042"/>
            <a:ext cx="1997598" cy="369332"/>
          </a:xfrm>
          <a:prstGeom prst="rect">
            <a:avLst/>
          </a:prstGeom>
        </p:spPr>
        <p:txBody>
          <a:bodyPr wrap="none">
            <a:spAutoFit/>
          </a:bodyPr>
          <a:lstStyle/>
          <a:p>
            <a:r>
              <a:rPr lang="pl-PL" dirty="0"/>
              <a:t> SZYMON MÓWI…..</a:t>
            </a:r>
          </a:p>
        </p:txBody>
      </p:sp>
    </p:spTree>
    <p:extLst>
      <p:ext uri="{BB962C8B-B14F-4D97-AF65-F5344CB8AC3E}">
        <p14:creationId xmlns:p14="http://schemas.microsoft.com/office/powerpoint/2010/main" val="357041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404664"/>
            <a:ext cx="8424936" cy="1477328"/>
          </a:xfrm>
          <a:prstGeom prst="rect">
            <a:avLst/>
          </a:prstGeom>
        </p:spPr>
        <p:txBody>
          <a:bodyPr wrap="square">
            <a:spAutoFit/>
          </a:bodyPr>
          <a:lstStyle/>
          <a:p>
            <a:r>
              <a:rPr lang="pl-PL" b="1" dirty="0">
                <a:latin typeface="Monotype Corsiva" pitchFamily="66" charset="0"/>
              </a:rPr>
              <a:t>Zajączki</a:t>
            </a:r>
            <a:endParaRPr lang="pl-PL" dirty="0">
              <a:latin typeface="Monotype Corsiva" pitchFamily="66" charset="0"/>
            </a:endParaRPr>
          </a:p>
          <a:p>
            <a:r>
              <a:rPr lang="pl-PL" dirty="0">
                <a:latin typeface="Monotype Corsiva" pitchFamily="66" charset="0"/>
              </a:rPr>
              <a:t>Dzieci siedzą w kole i kolejno odliczają – mają swój numer. Prowadzący przykłada dłonie do głowy, robi zajączka i mówi „zajączek numer 1 wywołuje zajączka numer 5”. Wywołany przykłada dłonie do głowy i macha nimi. Wraz nim jego sąsiedzi  </a:t>
            </a:r>
            <a:r>
              <a:rPr lang="pl-PL" dirty="0" smtClean="0">
                <a:latin typeface="Monotype Corsiva" pitchFamily="66" charset="0"/>
              </a:rPr>
              <a:t>z </a:t>
            </a:r>
            <a:r>
              <a:rPr lang="pl-PL" dirty="0">
                <a:latin typeface="Monotype Corsiva" pitchFamily="66" charset="0"/>
              </a:rPr>
              <a:t>prawej i lewej strony muszą machać odpowiednio- lewym lub prawym „uchem”-dłonią (tym bliżej zajączka). Kto się pomyli </a:t>
            </a:r>
            <a:r>
              <a:rPr lang="pl-PL" dirty="0" smtClean="0">
                <a:latin typeface="Monotype Corsiva" pitchFamily="66" charset="0"/>
              </a:rPr>
              <a:t>, daje fant</a:t>
            </a:r>
            <a:r>
              <a:rPr lang="pl-PL" dirty="0">
                <a:latin typeface="Monotype Corsiva" pitchFamily="66" charset="0"/>
              </a:rPr>
              <a:t>.</a:t>
            </a:r>
          </a:p>
        </p:txBody>
      </p:sp>
      <p:pic>
        <p:nvPicPr>
          <p:cNvPr id="3" name="Obraz 2"/>
          <p:cNvPicPr/>
          <p:nvPr/>
        </p:nvPicPr>
        <p:blipFill>
          <a:blip r:embed="rId2">
            <a:extLst>
              <a:ext uri="{28A0092B-C50C-407E-A947-70E740481C1C}">
                <a14:useLocalDpi xmlns:a14="http://schemas.microsoft.com/office/drawing/2010/main" val="0"/>
              </a:ext>
            </a:extLst>
          </a:blip>
          <a:stretch>
            <a:fillRect/>
          </a:stretch>
        </p:blipFill>
        <p:spPr>
          <a:xfrm>
            <a:off x="2771800" y="2158990"/>
            <a:ext cx="4261648" cy="4223038"/>
          </a:xfrm>
          <a:prstGeom prst="rect">
            <a:avLst/>
          </a:prstGeom>
        </p:spPr>
      </p:pic>
      <p:pic>
        <p:nvPicPr>
          <p:cNvPr id="5" name="Obraz 4"/>
          <p:cNvPicPr/>
          <p:nvPr/>
        </p:nvPicPr>
        <p:blipFill rotWithShape="1">
          <a:blip r:embed="rId3" cstate="print">
            <a:extLst>
              <a:ext uri="{28A0092B-C50C-407E-A947-70E740481C1C}">
                <a14:useLocalDpi xmlns:a14="http://schemas.microsoft.com/office/drawing/2010/main" val="0"/>
              </a:ext>
            </a:extLst>
          </a:blip>
          <a:srcRect r="32984"/>
          <a:stretch/>
        </p:blipFill>
        <p:spPr bwMode="auto">
          <a:xfrm>
            <a:off x="4404977" y="3399647"/>
            <a:ext cx="995293" cy="15608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4583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404664"/>
            <a:ext cx="8568952" cy="2308324"/>
          </a:xfrm>
          <a:prstGeom prst="rect">
            <a:avLst/>
          </a:prstGeom>
        </p:spPr>
        <p:txBody>
          <a:bodyPr wrap="square">
            <a:spAutoFit/>
          </a:bodyPr>
          <a:lstStyle/>
          <a:p>
            <a:r>
              <a:rPr lang="pl-PL" b="1" dirty="0">
                <a:latin typeface="Monotype Corsiva" pitchFamily="66" charset="0"/>
              </a:rPr>
              <a:t>Zamki i </a:t>
            </a:r>
            <a:r>
              <a:rPr lang="pl-PL" b="1" dirty="0" smtClean="0">
                <a:latin typeface="Monotype Corsiva" pitchFamily="66" charset="0"/>
              </a:rPr>
              <a:t>królewny</a:t>
            </a:r>
            <a:endParaRPr lang="pl-PL" dirty="0">
              <a:latin typeface="Monotype Corsiva" pitchFamily="66" charset="0"/>
            </a:endParaRPr>
          </a:p>
          <a:p>
            <a:r>
              <a:rPr lang="pl-PL" dirty="0">
                <a:latin typeface="Monotype Corsiva" pitchFamily="66" charset="0"/>
              </a:rPr>
              <a:t>Wszyscy uczestnicy stają po okręgu i tworzą zamki z królewnami, czyli dwie osoby łapią się za obie ręce, a trzecia wchodzi w środek. Jedna osoba nie jest ani zamkiem, ani królewną. Ta osoba krzyczy „królewna”, wtedy wszystkie królewny (czyli osoby </a:t>
            </a:r>
            <a:r>
              <a:rPr lang="pl-PL" dirty="0" smtClean="0">
                <a:latin typeface="Monotype Corsiva" pitchFamily="66" charset="0"/>
              </a:rPr>
              <a:t>stojące między </a:t>
            </a:r>
            <a:r>
              <a:rPr lang="pl-PL" dirty="0">
                <a:latin typeface="Monotype Corsiva" pitchFamily="66" charset="0"/>
              </a:rPr>
              <a:t>dwoma innymi osobami) muszą zamienić się miejscami, a osoba krzycząca też próbuję stać się królewną. Dla kogo nie starczy miejsca   w zamkach może teraz krzyknąć „zamki”, wtedy wszystkie trzymające się za ręce osoby się zamieniają.</a:t>
            </a:r>
          </a:p>
          <a:p>
            <a:r>
              <a:rPr lang="pl-PL" dirty="0">
                <a:latin typeface="Monotype Corsiva" pitchFamily="66" charset="0"/>
              </a:rPr>
              <a:t>Można również wprowadzić ogólne zamieszanie i zmusić wszystkich do zmiany, wystarczy tylko krzyknąć „trzęsienie ziemi”...</a:t>
            </a:r>
          </a:p>
        </p:txBody>
      </p:sp>
      <p:pic>
        <p:nvPicPr>
          <p:cNvPr id="3" name="Obraz 2" descr="C:\Users\user\Desktop\Kasia\SzPZ\ZIMA\ZABAWY\Rysunki do zabaw\k,MjY0MDcwODAsNDU2NDgwNjY=,f,ksiezniczka_i_zameczek.bmp"/>
          <p:cNvPicPr/>
          <p:nvPr/>
        </p:nvPicPr>
        <p:blipFill>
          <a:blip r:embed="rId2">
            <a:extLst>
              <a:ext uri="{28A0092B-C50C-407E-A947-70E740481C1C}">
                <a14:useLocalDpi xmlns:a14="http://schemas.microsoft.com/office/drawing/2010/main" val="0"/>
              </a:ext>
            </a:extLst>
          </a:blip>
          <a:srcRect/>
          <a:stretch>
            <a:fillRect/>
          </a:stretch>
        </p:blipFill>
        <p:spPr bwMode="auto">
          <a:xfrm>
            <a:off x="2339753" y="2712988"/>
            <a:ext cx="4824536" cy="3647068"/>
          </a:xfrm>
          <a:prstGeom prst="rect">
            <a:avLst/>
          </a:prstGeom>
          <a:noFill/>
          <a:ln>
            <a:noFill/>
          </a:ln>
        </p:spPr>
      </p:pic>
    </p:spTree>
    <p:extLst>
      <p:ext uri="{BB962C8B-B14F-4D97-AF65-F5344CB8AC3E}">
        <p14:creationId xmlns:p14="http://schemas.microsoft.com/office/powerpoint/2010/main" val="2736500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27584" y="620688"/>
            <a:ext cx="7632848" cy="1200329"/>
          </a:xfrm>
          <a:prstGeom prst="rect">
            <a:avLst/>
          </a:prstGeom>
        </p:spPr>
        <p:txBody>
          <a:bodyPr wrap="square">
            <a:spAutoFit/>
          </a:bodyPr>
          <a:lstStyle/>
          <a:p>
            <a:r>
              <a:rPr lang="pl-PL" b="1" dirty="0">
                <a:latin typeface="Monotype Corsiva" pitchFamily="66" charset="0"/>
              </a:rPr>
              <a:t>ZOOM</a:t>
            </a:r>
            <a:r>
              <a:rPr lang="pl-PL" dirty="0">
                <a:latin typeface="Monotype Corsiva" pitchFamily="66" charset="0"/>
              </a:rPr>
              <a:t> </a:t>
            </a:r>
            <a:endParaRPr lang="pl-PL" dirty="0" smtClean="0">
              <a:latin typeface="Monotype Corsiva" pitchFamily="66" charset="0"/>
            </a:endParaRPr>
          </a:p>
          <a:p>
            <a:endParaRPr lang="pl-PL" dirty="0">
              <a:latin typeface="Monotype Corsiva" pitchFamily="66" charset="0"/>
            </a:endParaRPr>
          </a:p>
          <a:p>
            <a:r>
              <a:rPr lang="pl-PL" dirty="0" smtClean="0">
                <a:latin typeface="Monotype Corsiva" pitchFamily="66" charset="0"/>
              </a:rPr>
              <a:t>Wszyscy uczestnicy zabawy  stoją w kręgu. Każdy </a:t>
            </a:r>
            <a:r>
              <a:rPr lang="pl-PL" dirty="0">
                <a:latin typeface="Monotype Corsiva" pitchFamily="66" charset="0"/>
              </a:rPr>
              <a:t>po kolei (fala) wyciąga do przodu zaciśniętą pięść z kciukiem do góry i mówi – </a:t>
            </a:r>
            <a:r>
              <a:rPr lang="pl-PL" dirty="0" smtClean="0">
                <a:latin typeface="Monotype Corsiva" pitchFamily="66" charset="0"/>
              </a:rPr>
              <a:t>„zoom”. </a:t>
            </a:r>
            <a:r>
              <a:rPr lang="pl-PL" dirty="0">
                <a:latin typeface="Monotype Corsiva" pitchFamily="66" charset="0"/>
              </a:rPr>
              <a:t>Następne okrążenie szybciej.</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6" y="2708920"/>
            <a:ext cx="2520281" cy="2520281"/>
          </a:xfrm>
          <a:prstGeom prst="rect">
            <a:avLst/>
          </a:prstGeom>
        </p:spPr>
      </p:pic>
      <p:pic>
        <p:nvPicPr>
          <p:cNvPr id="5" name="Obraz 4"/>
          <p:cNvPicPr>
            <a:picLocks noChangeAspect="1"/>
          </p:cNvPicPr>
          <p:nvPr/>
        </p:nvPicPr>
        <p:blipFill>
          <a:blip r:embed="rId3">
            <a:extLst>
              <a:ext uri="{BEBA8EAE-BF5A-486C-A8C5-ECC9F3942E4B}">
                <a14:imgProps xmlns:a14="http://schemas.microsoft.com/office/drawing/2010/main">
                  <a14:imgLayer r:embed="rId4">
                    <a14:imgEffect>
                      <a14:backgroundRemoval t="333" b="93000" l="2667" r="97000"/>
                    </a14:imgEffect>
                  </a14:imgLayer>
                </a14:imgProps>
              </a:ext>
              <a:ext uri="{28A0092B-C50C-407E-A947-70E740481C1C}">
                <a14:useLocalDpi xmlns:a14="http://schemas.microsoft.com/office/drawing/2010/main" val="0"/>
              </a:ext>
            </a:extLst>
          </a:blip>
          <a:stretch>
            <a:fillRect/>
          </a:stretch>
        </p:blipFill>
        <p:spPr>
          <a:xfrm>
            <a:off x="3563888" y="2789238"/>
            <a:ext cx="2520281" cy="2520281"/>
          </a:xfrm>
          <a:prstGeom prst="rect">
            <a:avLst/>
          </a:prstGeom>
        </p:spPr>
      </p:pic>
      <p:pic>
        <p:nvPicPr>
          <p:cNvPr id="6" name="Obraz 5"/>
          <p:cNvPicPr>
            <a:picLocks noChangeAspect="1"/>
          </p:cNvPicPr>
          <p:nvPr/>
        </p:nvPicPr>
        <p:blipFill>
          <a:blip r:embed="rId3">
            <a:extLst>
              <a:ext uri="{BEBA8EAE-BF5A-486C-A8C5-ECC9F3942E4B}">
                <a14:imgProps xmlns:a14="http://schemas.microsoft.com/office/drawing/2010/main">
                  <a14:imgLayer r:embed="rId4">
                    <a14:imgEffect>
                      <a14:backgroundRemoval t="333" b="93000" l="2667" r="97000"/>
                    </a14:imgEffect>
                  </a14:imgLayer>
                </a14:imgProps>
              </a:ext>
              <a:ext uri="{28A0092B-C50C-407E-A947-70E740481C1C}">
                <a14:useLocalDpi xmlns:a14="http://schemas.microsoft.com/office/drawing/2010/main" val="0"/>
              </a:ext>
            </a:extLst>
          </a:blip>
          <a:stretch>
            <a:fillRect/>
          </a:stretch>
        </p:blipFill>
        <p:spPr>
          <a:xfrm>
            <a:off x="5940151" y="2981724"/>
            <a:ext cx="2520281" cy="2520281"/>
          </a:xfrm>
          <a:prstGeom prst="rect">
            <a:avLst/>
          </a:prstGeom>
        </p:spPr>
      </p:pic>
    </p:spTree>
    <p:extLst>
      <p:ext uri="{BB962C8B-B14F-4D97-AF65-F5344CB8AC3E}">
        <p14:creationId xmlns:p14="http://schemas.microsoft.com/office/powerpoint/2010/main" val="4274737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55576" y="476673"/>
            <a:ext cx="7704856" cy="1754326"/>
          </a:xfrm>
          <a:prstGeom prst="rect">
            <a:avLst/>
          </a:prstGeom>
        </p:spPr>
        <p:txBody>
          <a:bodyPr wrap="square">
            <a:spAutoFit/>
          </a:bodyPr>
          <a:lstStyle/>
          <a:p>
            <a:r>
              <a:rPr lang="pl-PL" b="1" dirty="0" err="1">
                <a:latin typeface="Monotype Corsiva" pitchFamily="66" charset="0"/>
              </a:rPr>
              <a:t>Głoskomania</a:t>
            </a:r>
            <a:endParaRPr lang="pl-PL" dirty="0">
              <a:latin typeface="Monotype Corsiva" pitchFamily="66" charset="0"/>
            </a:endParaRPr>
          </a:p>
          <a:p>
            <a:r>
              <a:rPr lang="pl-PL" dirty="0">
                <a:latin typeface="Monotype Corsiva" pitchFamily="66" charset="0"/>
              </a:rPr>
              <a:t>Jedna osoba stoi w środku kręgu i głoskuje swoje imię wypowiadając poszczególne głoski </a:t>
            </a:r>
            <a:endParaRPr lang="pl-PL" dirty="0" smtClean="0">
              <a:latin typeface="Monotype Corsiva" pitchFamily="66" charset="0"/>
            </a:endParaRPr>
          </a:p>
          <a:p>
            <a:r>
              <a:rPr lang="pl-PL" dirty="0" smtClean="0">
                <a:latin typeface="Monotype Corsiva" pitchFamily="66" charset="0"/>
              </a:rPr>
              <a:t>i </a:t>
            </a:r>
            <a:r>
              <a:rPr lang="pl-PL" dirty="0">
                <a:latin typeface="Monotype Corsiva" pitchFamily="66" charset="0"/>
              </a:rPr>
              <a:t>wskazując kolejne osoby z kręgu. Osoba, na którą wypadnie ostatnia głoska, wstaje </a:t>
            </a:r>
            <a:endParaRPr lang="pl-PL" dirty="0" smtClean="0">
              <a:latin typeface="Monotype Corsiva" pitchFamily="66" charset="0"/>
            </a:endParaRPr>
          </a:p>
          <a:p>
            <a:r>
              <a:rPr lang="pl-PL" dirty="0" smtClean="0">
                <a:latin typeface="Monotype Corsiva" pitchFamily="66" charset="0"/>
              </a:rPr>
              <a:t>i </a:t>
            </a:r>
            <a:r>
              <a:rPr lang="pl-PL" dirty="0">
                <a:latin typeface="Monotype Corsiva" pitchFamily="66" charset="0"/>
              </a:rPr>
              <a:t>kontynuuje zabawę, a osoba ze środka siada na jej miejscu. Można głoskować nazwy zwierząt, kwiatów itd. lub losować wyrazy zapisane na paskach papieru umieszczone wewnątrz kręgu.</a:t>
            </a:r>
          </a:p>
        </p:txBody>
      </p:sp>
      <p:pic>
        <p:nvPicPr>
          <p:cNvPr id="3" name="Obraz 2"/>
          <p:cNvPicPr>
            <a:picLocks noChangeAspect="1"/>
          </p:cNvPicPr>
          <p:nvPr/>
        </p:nvPicPr>
        <p:blipFill rotWithShape="1">
          <a:blip r:embed="rId2">
            <a:extLst>
              <a:ext uri="{28A0092B-C50C-407E-A947-70E740481C1C}">
                <a14:useLocalDpi xmlns:a14="http://schemas.microsoft.com/office/drawing/2010/main" val="0"/>
              </a:ext>
            </a:extLst>
          </a:blip>
          <a:srcRect t="53495"/>
          <a:stretch/>
        </p:blipFill>
        <p:spPr>
          <a:xfrm>
            <a:off x="2123728" y="2924944"/>
            <a:ext cx="5557094" cy="2808312"/>
          </a:xfrm>
          <a:prstGeom prst="rect">
            <a:avLst/>
          </a:prstGeom>
        </p:spPr>
      </p:pic>
    </p:spTree>
    <p:extLst>
      <p:ext uri="{BB962C8B-B14F-4D97-AF65-F5344CB8AC3E}">
        <p14:creationId xmlns:p14="http://schemas.microsoft.com/office/powerpoint/2010/main" val="2259924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43608" y="980728"/>
            <a:ext cx="7560840" cy="3170099"/>
          </a:xfrm>
          <a:prstGeom prst="rect">
            <a:avLst/>
          </a:prstGeom>
          <a:noFill/>
        </p:spPr>
        <p:txBody>
          <a:bodyPr wrap="square" rtlCol="0">
            <a:spAutoFit/>
          </a:bodyPr>
          <a:lstStyle/>
          <a:p>
            <a:pPr algn="ctr"/>
            <a:r>
              <a:rPr lang="pl-PL" sz="10000" b="1" dirty="0" smtClean="0">
                <a:latin typeface="Comic Sans MS" pitchFamily="66" charset="0"/>
              </a:rPr>
              <a:t>MIŁEJ ZABAWY!</a:t>
            </a:r>
            <a:endParaRPr lang="pl-PL" sz="10000" b="1" dirty="0">
              <a:latin typeface="Comic Sans MS" pitchFamily="66" charset="0"/>
            </a:endParaRPr>
          </a:p>
        </p:txBody>
      </p:sp>
    </p:spTree>
    <p:extLst>
      <p:ext uri="{BB962C8B-B14F-4D97-AF65-F5344CB8AC3E}">
        <p14:creationId xmlns:p14="http://schemas.microsoft.com/office/powerpoint/2010/main" val="770820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Obraz 1"/>
          <p:cNvPicPr>
            <a:picLocks noChangeAspect="1" noChangeArrowheads="1"/>
          </p:cNvPicPr>
          <p:nvPr/>
        </p:nvPicPr>
        <p:blipFill>
          <a:blip r:embed="rId2">
            <a:extLst>
              <a:ext uri="{28A0092B-C50C-407E-A947-70E740481C1C}">
                <a14:useLocalDpi xmlns:a14="http://schemas.microsoft.com/office/drawing/2010/main" val="0"/>
              </a:ext>
            </a:extLst>
          </a:blip>
          <a:srcRect b="4018"/>
          <a:stretch>
            <a:fillRect/>
          </a:stretch>
        </p:blipFill>
        <p:spPr bwMode="auto">
          <a:xfrm>
            <a:off x="1726568" y="2996952"/>
            <a:ext cx="4520220" cy="35094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Obraz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9429" y="4210255"/>
            <a:ext cx="629697" cy="541422"/>
          </a:xfrm>
          <a:prstGeom prst="rect">
            <a:avLst/>
          </a:prstGeom>
          <a:noFill/>
          <a:extLst>
            <a:ext uri="{909E8E84-426E-40DD-AFC4-6F175D3DCCD1}">
              <a14:hiddenFill xmlns:a14="http://schemas.microsoft.com/office/drawing/2010/main">
                <a:solidFill>
                  <a:srgbClr val="FFFFFF"/>
                </a:solidFill>
              </a14:hiddenFill>
            </a:ext>
          </a:extLst>
        </p:spPr>
      </p:pic>
      <p:pic>
        <p:nvPicPr>
          <p:cNvPr id="2049" name="Obraz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7454" y="4087471"/>
            <a:ext cx="532378" cy="4959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Obraz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1994" y="5324103"/>
            <a:ext cx="477838" cy="4778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Obraz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5873" y="5328927"/>
            <a:ext cx="477838" cy="4778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95250" y="468631"/>
            <a:ext cx="894124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sz="2000" b="1"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Czarny Piotruś</a:t>
            </a:r>
            <a:r>
              <a:rPr kumimoji="0" lang="pl-PL"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endParaRPr kumimoji="0" 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W zabawie bierze udział nieparzysta liczba dzieci. Uczestnicy otrzymują kartoniki z rysunkami warzyw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i owoców, jeden kartonik jest bez pary, ale dzieci o tym nie wiedzą. Dzieci poruszają się po sali wymieniając się kartami z warzywami i owocami. Na hasło </a:t>
            </a:r>
            <a:r>
              <a:rPr kumimoji="0" lang="pl-PL" sz="18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sz="18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stop</a:t>
            </a:r>
            <a:r>
              <a:rPr kumimoji="0" lang="pl-PL" sz="18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sz="18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lub przerwę w muzyce szukają pary z taką samą kartą. Osoba bez pary wykonuje polecenie, np. policz do 10. Na kartonikach mogą znajdować się inne rysunki, w zależności od potrzeb.</a:t>
            </a:r>
            <a:endParaRPr kumimoji="0" 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7"/>
          <p:cNvSpPr>
            <a:spLocks noChangeArrowheads="1"/>
          </p:cNvSpPr>
          <p:nvPr/>
        </p:nvSpPr>
        <p:spPr bwMode="auto">
          <a:xfrm>
            <a:off x="9525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09301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Obraz 1"/>
          <p:cNvPicPr>
            <a:picLocks noChangeAspect="1" noChangeArrowheads="1"/>
          </p:cNvPicPr>
          <p:nvPr/>
        </p:nvPicPr>
        <p:blipFill>
          <a:blip r:embed="rId2">
            <a:extLst>
              <a:ext uri="{28A0092B-C50C-407E-A947-70E740481C1C}">
                <a14:useLocalDpi xmlns:a14="http://schemas.microsoft.com/office/drawing/2010/main" val="0"/>
              </a:ext>
            </a:extLst>
          </a:blip>
          <a:srcRect l="13788" t="21075" r="16518"/>
          <a:stretch>
            <a:fillRect/>
          </a:stretch>
        </p:blipFill>
        <p:spPr bwMode="auto">
          <a:xfrm>
            <a:off x="2843200" y="3205956"/>
            <a:ext cx="3762400" cy="26665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337131" y="816287"/>
            <a:ext cx="848334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Grupa siedem</a:t>
            </a:r>
            <a:endParaRPr kumimoji="0" 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Rozdajemy dzieciom szarfy w dwóch kolorach. Dzieci chodzą  w rytm muzyki. Na hasło </a:t>
            </a:r>
            <a:r>
              <a:rPr kumimoji="0" lang="pl-PL" sz="18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sz="18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grupa trzy</a:t>
            </a:r>
            <a:r>
              <a:rPr kumimoji="0" lang="pl-PL" sz="18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sz="18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jak najszybciej formują się w trzyosobowe zespoły. Dziecko bez grupy staje obok prowadzącego. Następnie dzieci przeliczają w grupach ilość osób z szarfami w jednym i drugim kolorze. Kontynuujemy zabawę tworząc następne grupy. Na hasło </a:t>
            </a:r>
            <a:r>
              <a:rPr kumimoji="0" lang="pl-PL" sz="18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sz="18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grupa siedem</a:t>
            </a:r>
            <a:r>
              <a:rPr kumimoji="0" lang="pl-PL" sz="18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sz="18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dzieci siadają na podłodze. Zabawa uzmysławia, że liczba może być sumą dwóch składników.</a:t>
            </a:r>
            <a:endParaRPr kumimoji="0" 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81" name="Obraz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6904" y="3396582"/>
            <a:ext cx="1421756" cy="1210447"/>
          </a:xfrm>
          <a:prstGeom prst="rect">
            <a:avLst/>
          </a:prstGeom>
          <a:noFill/>
          <a:extLst>
            <a:ext uri="{909E8E84-426E-40DD-AFC4-6F175D3DCCD1}">
              <a14:hiddenFill xmlns:a14="http://schemas.microsoft.com/office/drawing/2010/main">
                <a:solidFill>
                  <a:srgbClr val="FFFFFF"/>
                </a:solidFill>
              </a14:hiddenFill>
            </a:ext>
          </a:extLst>
        </p:spPr>
      </p:pic>
      <p:pic>
        <p:nvPicPr>
          <p:cNvPr id="3080" name="Obraz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3556000"/>
            <a:ext cx="1679701" cy="1430055"/>
          </a:xfrm>
          <a:prstGeom prst="rect">
            <a:avLst/>
          </a:prstGeom>
          <a:noFill/>
          <a:extLst>
            <a:ext uri="{909E8E84-426E-40DD-AFC4-6F175D3DCCD1}">
              <a14:hiddenFill xmlns:a14="http://schemas.microsoft.com/office/drawing/2010/main">
                <a:solidFill>
                  <a:srgbClr val="FFFFFF"/>
                </a:solidFill>
              </a14:hiddenFill>
            </a:ext>
          </a:extLst>
        </p:spPr>
      </p:pic>
      <p:pic>
        <p:nvPicPr>
          <p:cNvPr id="3079" name="Obraz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3419879"/>
            <a:ext cx="1257694" cy="107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235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Obraz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284984"/>
            <a:ext cx="4494039" cy="2669211"/>
          </a:xfrm>
          <a:prstGeom prst="rect">
            <a:avLst/>
          </a:prstGeom>
          <a:noFill/>
          <a:extLst>
            <a:ext uri="{909E8E84-426E-40DD-AFC4-6F175D3DCCD1}">
              <a14:hiddenFill xmlns:a14="http://schemas.microsoft.com/office/drawing/2010/main">
                <a:solidFill>
                  <a:srgbClr val="FFFFFF"/>
                </a:solidFill>
              </a14:hiddenFill>
            </a:ext>
          </a:extLst>
        </p:spPr>
      </p:pic>
      <p:pic>
        <p:nvPicPr>
          <p:cNvPr id="4098" name="Obraz 2"/>
          <p:cNvPicPr>
            <a:picLocks noChangeAspect="1" noChangeArrowheads="1"/>
          </p:cNvPicPr>
          <p:nvPr/>
        </p:nvPicPr>
        <p:blipFill>
          <a:blip r:embed="rId3" cstate="print">
            <a:extLst>
              <a:ext uri="{28A0092B-C50C-407E-A947-70E740481C1C}">
                <a14:useLocalDpi xmlns:a14="http://schemas.microsoft.com/office/drawing/2010/main" val="0"/>
              </a:ext>
            </a:extLst>
          </a:blip>
          <a:srcRect b="6410"/>
          <a:stretch>
            <a:fillRect/>
          </a:stretch>
        </p:blipFill>
        <p:spPr bwMode="auto">
          <a:xfrm>
            <a:off x="1187624" y="5157192"/>
            <a:ext cx="1239614" cy="12003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467544" y="381487"/>
            <a:ext cx="813690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Kostka</a:t>
            </a:r>
            <a:endParaRPr kumimoji="0" 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Potrzebna duża kostka do gry.</a:t>
            </a:r>
            <a:endParaRPr kumimoji="0" 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Uczestnicy spacerują po sali, na przerwę w muzyce prowadzący rzuca kostką, a dzieci dobierają się w grupy po tyle, ile oczek wypadło na kostce i wykonują umówione wcześniej ruchy: </a:t>
            </a:r>
            <a:r>
              <a:rPr kumimoji="0" lang="pl-PL" sz="18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1 </a:t>
            </a:r>
            <a:r>
              <a:rPr kumimoji="0" lang="pl-PL" sz="1800" b="1" i="1"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sz="18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jesteś kelnerem z tacą; 2 </a:t>
            </a:r>
            <a:r>
              <a:rPr kumimoji="0" lang="pl-PL" sz="1800" b="1" i="1"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sz="18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naśladujesz ruchy w lustrze; 3 </a:t>
            </a:r>
            <a:r>
              <a:rPr kumimoji="0" lang="pl-PL" sz="1800" b="1" i="1"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sz="18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jesteś zepsutym samochodem, dwie osoby cię pchają; 4 </a:t>
            </a:r>
            <a:r>
              <a:rPr kumimoji="0" lang="pl-PL" sz="1800" b="1" i="1"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sz="18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tańczycie w kółku; 5 </a:t>
            </a:r>
            <a:r>
              <a:rPr kumimoji="0" lang="pl-PL" sz="1800" b="1" i="1"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sz="18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jeden ma urodziny, pozostali tańczą wokół niego; 6 </a:t>
            </a:r>
            <a:r>
              <a:rPr kumimoji="0" lang="pl-PL" sz="1800" b="1" i="1"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pl-PL" sz="18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jeden jest lokomotywą, reszta to wagoniki. </a:t>
            </a:r>
            <a:r>
              <a:rPr kumimoji="0" lang="pl-PL" sz="1800" b="1"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Dziecko lub grupa, w której jest za mało dzieci, stoi na baczność.</a:t>
            </a:r>
            <a:endParaRPr kumimoji="0" 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75575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Obraz 1" descr="Opis: C:\Users\user\Desktop\Kasia\SzPZ\ZIMA\ZABAWY\Rysunki do zabaw\IMG_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096672"/>
            <a:ext cx="2837618" cy="2553087"/>
          </a:xfrm>
          <a:prstGeom prst="rect">
            <a:avLst/>
          </a:prstGeom>
          <a:noFill/>
          <a:extLst>
            <a:ext uri="{909E8E84-426E-40DD-AFC4-6F175D3DCCD1}">
              <a14:hiddenFill xmlns:a14="http://schemas.microsoft.com/office/drawing/2010/main">
                <a:solidFill>
                  <a:srgbClr val="FFFFFF"/>
                </a:solidFill>
              </a14:hiddenFill>
            </a:ext>
          </a:extLst>
        </p:spPr>
      </p:pic>
      <p:pic>
        <p:nvPicPr>
          <p:cNvPr id="5121" name="Obraz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666" y="5013177"/>
            <a:ext cx="718860" cy="7200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433227" y="224989"/>
            <a:ext cx="33120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Monetka</a:t>
            </a:r>
            <a:endParaRPr kumimoji="0" 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611560" y="554620"/>
            <a:ext cx="7272808"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chemeClr val="tx1"/>
                </a:solidFill>
                <a:effectLst/>
                <a:latin typeface="Calibri" pitchFamily="34" charset="0"/>
                <a:ea typeface="TimesNewRoman"/>
                <a:cs typeface="Times New Roman" pitchFamily="18" charset="0"/>
              </a:rPr>
              <a:t>  </a:t>
            </a:r>
            <a:r>
              <a:rPr kumimoji="0" lang="pl-PL" sz="14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Jedyny rekwizyt, jaki jest potrzebny do tej gry - to pięciogroszowa moneta.</a:t>
            </a:r>
            <a:r>
              <a:rPr kumimoji="0" lang="pl-PL" sz="18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t>
            </a:r>
            <a:br>
              <a:rPr kumimoji="0" lang="pl-PL" sz="18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br>
            <a:r>
              <a:rPr kumimoji="0" lang="pl-PL" sz="18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Wybieramy  osobę prowadzącą. Reszta dzieci ustawia się (albo usadawia się) w pewnej odległości od jakiegoś wybranego punktu - może to być ściana, ławka na podwórku lub cokolwiek innego. Wszystkie dzieci (również to prowadzące zabawę) układają ręce          w "łódeczkę" - palce wyprostowane, dłonie zwrócone ku sobie. W swoich dłoniach dziecko prowadzące zabawę ma schowaną monetę. Po kolei podchodzi do każdego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z grających i udaje, że właśnie tej osobie przekazuje monetę. ( Ma przekazać ją tylko jednej osobie tak, żeby nikt się nie domyślił, kto jest tą osobą). Zadaniem całej reszty jest domyślić się, u kogo znajduje się moneta i kiedy prowadzący powie słowa: </a:t>
            </a:r>
            <a:r>
              <a:rPr kumimoji="0" lang="pl-PL" sz="1800" b="1"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"Monetko, monetko, wyleć na poletko!"</a:t>
            </a:r>
            <a:r>
              <a:rPr kumimoji="0" lang="pl-PL" sz="1800"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 dziecko, które ma monetę musi jak najszybciej dobiec do wybranego wcześniej punktu i "zaklepać" - reszta zaś - próbuje je zatrzymać. Jeśli posiadaczowi monetki udaje się dobiec do wyznaczonego punktu - zostaje nowym prowadzącym, jeśli nie- siada na swoje miejsce i gra toczy się dalej z dotychczasowym prowadzącym.</a:t>
            </a:r>
            <a:endParaRPr kumimoji="0" 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84802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687179"/>
            <a:ext cx="8136903"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200" b="1" i="0" u="none" strike="noStrike" cap="none" normalizeH="0" baseline="0" dirty="0" smtClean="0">
                <a:ln>
                  <a:noFill/>
                </a:ln>
                <a:solidFill>
                  <a:schemeClr val="tx1"/>
                </a:solidFill>
                <a:effectLst/>
                <a:latin typeface="Monotype Corsiva" pitchFamily="66" charset="0"/>
                <a:ea typeface="TimesNewRoman,Bold"/>
                <a:cs typeface="Times New Roman" pitchFamily="18" charset="0"/>
              </a:rPr>
              <a:t>Na trzeciego</a:t>
            </a:r>
            <a:endParaRPr kumimoji="0" 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Monotype Corsiva" pitchFamily="66" charset="0"/>
                <a:ea typeface="TimesNewRoman"/>
                <a:cs typeface="Times New Roman" pitchFamily="18" charset="0"/>
              </a:rPr>
              <a:t>Wszyscy siedzą parami (jeden </a:t>
            </a:r>
            <a:r>
              <a:rPr kumimoji="0" lang="pl-PL" sz="1800" b="1" i="0" u="none" strike="noStrike" cap="none" normalizeH="0" baseline="0" dirty="0" smtClean="0">
                <a:ln>
                  <a:noFill/>
                </a:ln>
                <a:solidFill>
                  <a:schemeClr val="tx1"/>
                </a:solidFill>
                <a:effectLst/>
                <a:latin typeface="Monotype Corsiva" pitchFamily="66" charset="0"/>
                <a:ea typeface="TimesNewRoman"/>
                <a:cs typeface="Times New Roman" pitchFamily="18" charset="0"/>
              </a:rPr>
              <a:t>za </a:t>
            </a:r>
            <a:r>
              <a:rPr kumimoji="0" lang="pl-PL" sz="1800" b="0" i="0" u="none" strike="noStrike" cap="none" normalizeH="0" baseline="0" dirty="0" smtClean="0">
                <a:ln>
                  <a:noFill/>
                </a:ln>
                <a:solidFill>
                  <a:schemeClr val="tx1"/>
                </a:solidFill>
                <a:effectLst/>
                <a:latin typeface="Monotype Corsiva" pitchFamily="66" charset="0"/>
                <a:ea typeface="TimesNewRoman"/>
                <a:cs typeface="Times New Roman" pitchFamily="18" charset="0"/>
              </a:rPr>
              <a:t>drugim) po okręgu, twarzami do środka. Dwie osoby nie siedzą. Jedna z nich goni drugą i jak ją złapie, to się zamieniają, goniący ucieka, a uciekający goni. Osoba uciekająca może siąść </a:t>
            </a:r>
            <a:r>
              <a:rPr kumimoji="0" lang="pl-PL" sz="1800" b="1" i="0" u="none" strike="noStrike" cap="none" normalizeH="0" baseline="0" dirty="0" smtClean="0">
                <a:ln>
                  <a:noFill/>
                </a:ln>
                <a:solidFill>
                  <a:schemeClr val="tx1"/>
                </a:solidFill>
                <a:effectLst/>
                <a:latin typeface="Monotype Corsiva" pitchFamily="66" charset="0"/>
                <a:ea typeface="TimesNewRoman"/>
                <a:cs typeface="Times New Roman" pitchFamily="18" charset="0"/>
              </a:rPr>
              <a:t>przed</a:t>
            </a:r>
            <a:r>
              <a:rPr kumimoji="0" lang="pl-PL" sz="1800" b="0" i="0" u="none" strike="noStrike" cap="none" normalizeH="0" baseline="0" dirty="0" smtClean="0">
                <a:ln>
                  <a:noFill/>
                </a:ln>
                <a:solidFill>
                  <a:schemeClr val="tx1"/>
                </a:solidFill>
                <a:effectLst/>
                <a:latin typeface="Monotype Corsiva" pitchFamily="66" charset="0"/>
                <a:ea typeface="TimesNewRoman"/>
                <a:cs typeface="Times New Roman" pitchFamily="18" charset="0"/>
              </a:rPr>
              <a:t> którąś  z par i wtedy osoba, która jest z tyłu pary, staje się uciekającą.</a:t>
            </a:r>
            <a:endParaRPr kumimoji="0" 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5" name="Obraz 1" descr="Opis: C:\Users\user\Desktop\Kasia\SzPZ\ZIMA\ZABAWY\Rysunki do zabaw\6503714-rodzina-bieganie-kreskow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564904"/>
            <a:ext cx="5722754" cy="39233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61882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612845"/>
            <a:ext cx="8136904" cy="3416320"/>
          </a:xfrm>
          <a:prstGeom prst="rect">
            <a:avLst/>
          </a:prstGeom>
        </p:spPr>
        <p:txBody>
          <a:bodyPr wrap="square">
            <a:spAutoFit/>
          </a:bodyPr>
          <a:lstStyle/>
          <a:p>
            <a:r>
              <a:rPr lang="pl-PL" b="1" dirty="0">
                <a:latin typeface="Monotype Corsiva" pitchFamily="66" charset="0"/>
              </a:rPr>
              <a:t>Przesiadka po okręgu</a:t>
            </a:r>
            <a:endParaRPr lang="pl-PL" dirty="0">
              <a:latin typeface="Monotype Corsiva" pitchFamily="66" charset="0"/>
            </a:endParaRPr>
          </a:p>
          <a:p>
            <a:r>
              <a:rPr lang="pl-PL" b="1" dirty="0">
                <a:latin typeface="Monotype Corsiva" pitchFamily="66" charset="0"/>
              </a:rPr>
              <a:t> </a:t>
            </a:r>
            <a:endParaRPr lang="pl-PL" dirty="0">
              <a:latin typeface="Monotype Corsiva" pitchFamily="66" charset="0"/>
            </a:endParaRPr>
          </a:p>
          <a:p>
            <a:r>
              <a:rPr lang="pl-PL" i="1" dirty="0">
                <a:latin typeface="Monotype Corsiva" pitchFamily="66" charset="0"/>
              </a:rPr>
              <a:t>Potrzebne: ew. karty do </a:t>
            </a:r>
            <a:r>
              <a:rPr lang="pl-PL" i="1" dirty="0" smtClean="0">
                <a:latin typeface="Monotype Corsiva" pitchFamily="66" charset="0"/>
              </a:rPr>
              <a:t>gry</a:t>
            </a:r>
            <a:endParaRPr lang="pl-PL" dirty="0">
              <a:latin typeface="Monotype Corsiva" pitchFamily="66" charset="0"/>
            </a:endParaRPr>
          </a:p>
          <a:p>
            <a:r>
              <a:rPr lang="pl-PL" dirty="0">
                <a:latin typeface="Monotype Corsiva" pitchFamily="66" charset="0"/>
              </a:rPr>
              <a:t>Wszyscy siedzą na krzesłach ustawionych w okrąg. Każdemu daję się jedną kartę. Następnie prowadzący losuje kartę z talii i wszystkie osoby, które mają kartę w tym samym kolorze przesiadają się o jedno miejsce w prawo, nawet jeśli ktoś tam siedzi (wtedy trzeba siąść na kolanach). Przesiadać się mogą tylko osoby, na których nikt nie siedzi. Nie ma ograniczeń, co do liczby osób siedzących sobie na kolanach. Wygrywa ten, kto pierwszy wróci na swoje miejsce po obejściu całego koła.</a:t>
            </a:r>
          </a:p>
          <a:p>
            <a:r>
              <a:rPr lang="pl-PL" dirty="0">
                <a:latin typeface="Monotype Corsiva" pitchFamily="66" charset="0"/>
              </a:rPr>
              <a:t>Innym wariantem tej zabawy może być również wybieranie osób, które mogą się przesiąść, przez prowadzącego, np. przesiada się ten, kto ma białe skarpetki, ten kto ma blond włosy, krótkie włosy, imię na A itp.</a:t>
            </a:r>
          </a:p>
        </p:txBody>
      </p:sp>
      <p:pic>
        <p:nvPicPr>
          <p:cNvPr id="3" name="Obraz 2" descr="C:\Users\user\Desktop\Kasia\SzPZ\ZIMA\ZABAWY\Rysunki do zabaw\846939-grupy-krzes-a-ustawione-w-kr-g-na-spotkani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1720" y="3986615"/>
            <a:ext cx="4320520" cy="2721218"/>
          </a:xfrm>
          <a:prstGeom prst="rect">
            <a:avLst/>
          </a:prstGeom>
          <a:noFill/>
          <a:ln>
            <a:noFill/>
          </a:ln>
        </p:spPr>
      </p:pic>
      <p:pic>
        <p:nvPicPr>
          <p:cNvPr id="5" name="Obraz 4" descr="C:\Users\user\Desktop\Kasia\SzPZ\ZIMA\ZABAWY\Rysunki do zabaw\kart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1411" y="4869160"/>
            <a:ext cx="1019170" cy="638363"/>
          </a:xfrm>
          <a:prstGeom prst="rect">
            <a:avLst/>
          </a:prstGeom>
          <a:noFill/>
          <a:ln>
            <a:noFill/>
          </a:ln>
        </p:spPr>
      </p:pic>
    </p:spTree>
    <p:extLst>
      <p:ext uri="{BB962C8B-B14F-4D97-AF65-F5344CB8AC3E}">
        <p14:creationId xmlns:p14="http://schemas.microsoft.com/office/powerpoint/2010/main" val="1516743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476672"/>
            <a:ext cx="8424936" cy="1754326"/>
          </a:xfrm>
          <a:prstGeom prst="rect">
            <a:avLst/>
          </a:prstGeom>
        </p:spPr>
        <p:txBody>
          <a:bodyPr wrap="square">
            <a:spAutoFit/>
          </a:bodyPr>
          <a:lstStyle/>
          <a:p>
            <a:r>
              <a:rPr lang="pl-PL" b="1" dirty="0">
                <a:latin typeface="Monotype Corsiva" pitchFamily="66" charset="0"/>
              </a:rPr>
              <a:t>Puszka Pandory</a:t>
            </a:r>
            <a:endParaRPr lang="pl-PL" dirty="0">
              <a:latin typeface="Monotype Corsiva" pitchFamily="66" charset="0"/>
            </a:endParaRPr>
          </a:p>
          <a:p>
            <a:r>
              <a:rPr lang="pl-PL" dirty="0">
                <a:latin typeface="Monotype Corsiva" pitchFamily="66" charset="0"/>
              </a:rPr>
              <a:t>Dzieci stoją w kręgu, jedno trzyma puszkę z zadaniami (wcześniej możemy wyjaśnić, skąd wzięła się nazwa „puszka Pandory”).  </a:t>
            </a:r>
            <a:r>
              <a:rPr lang="pl-PL" dirty="0" smtClean="0">
                <a:latin typeface="Monotype Corsiva" pitchFamily="66" charset="0"/>
              </a:rPr>
              <a:t>W </a:t>
            </a:r>
            <a:r>
              <a:rPr lang="pl-PL" dirty="0">
                <a:latin typeface="Monotype Corsiva" pitchFamily="66" charset="0"/>
              </a:rPr>
              <a:t>czasie grania muzyki podajemy sobie puszkę. Gdy prowadzący przerwie muzykę, osoba trzymająca puszkę wyciąga z niej los </a:t>
            </a:r>
            <a:r>
              <a:rPr lang="pl-PL" dirty="0" smtClean="0">
                <a:latin typeface="Monotype Corsiva" pitchFamily="66" charset="0"/>
              </a:rPr>
              <a:t>i </a:t>
            </a:r>
            <a:r>
              <a:rPr lang="pl-PL" dirty="0">
                <a:latin typeface="Monotype Corsiva" pitchFamily="66" charset="0"/>
              </a:rPr>
              <a:t>wykonuje podane zadanie ( zrób 15 przysiadów, podskocz 10 razy na prawej/lewej nodze, wymień nazwy 5 zielonych warzyw, wymień nazwy 5 krajowych owoców, biegnij slalomem pomiędzy dziećmi  </a:t>
            </a:r>
            <a:r>
              <a:rPr lang="pl-PL" dirty="0" smtClean="0">
                <a:latin typeface="Monotype Corsiva" pitchFamily="66" charset="0"/>
              </a:rPr>
              <a:t>w </a:t>
            </a:r>
            <a:r>
              <a:rPr lang="pl-PL" dirty="0">
                <a:latin typeface="Monotype Corsiva" pitchFamily="66" charset="0"/>
              </a:rPr>
              <a:t>kręgu itp.).</a:t>
            </a:r>
          </a:p>
        </p:txBody>
      </p:sp>
      <p:pic>
        <p:nvPicPr>
          <p:cNvPr id="3" name="Obraz 2"/>
          <p:cNvPicPr/>
          <p:nvPr/>
        </p:nvPicPr>
        <p:blipFill>
          <a:blip r:embed="rId2">
            <a:extLst>
              <a:ext uri="{28A0092B-C50C-407E-A947-70E740481C1C}">
                <a14:useLocalDpi xmlns:a14="http://schemas.microsoft.com/office/drawing/2010/main" val="0"/>
              </a:ext>
            </a:extLst>
          </a:blip>
          <a:stretch>
            <a:fillRect/>
          </a:stretch>
        </p:blipFill>
        <p:spPr>
          <a:xfrm>
            <a:off x="2483768" y="2492896"/>
            <a:ext cx="4806955" cy="3600400"/>
          </a:xfrm>
          <a:prstGeom prst="rect">
            <a:avLst/>
          </a:prstGeom>
        </p:spPr>
      </p:pic>
    </p:spTree>
    <p:extLst>
      <p:ext uri="{BB962C8B-B14F-4D97-AF65-F5344CB8AC3E}">
        <p14:creationId xmlns:p14="http://schemas.microsoft.com/office/powerpoint/2010/main" val="2170694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11560" y="751344"/>
            <a:ext cx="8136904" cy="2862322"/>
          </a:xfrm>
          <a:prstGeom prst="rect">
            <a:avLst/>
          </a:prstGeom>
        </p:spPr>
        <p:txBody>
          <a:bodyPr wrap="square">
            <a:spAutoFit/>
          </a:bodyPr>
          <a:lstStyle/>
          <a:p>
            <a:r>
              <a:rPr lang="pl-PL" b="1" dirty="0">
                <a:latin typeface="Monotype Corsiva" pitchFamily="66" charset="0"/>
              </a:rPr>
              <a:t>Słoń, żyrafa, małpa, palma, studnia</a:t>
            </a:r>
            <a:endParaRPr lang="pl-PL" dirty="0">
              <a:latin typeface="Monotype Corsiva" pitchFamily="66" charset="0"/>
            </a:endParaRPr>
          </a:p>
          <a:p>
            <a:r>
              <a:rPr lang="pl-PL" dirty="0">
                <a:latin typeface="Monotype Corsiva" pitchFamily="66" charset="0"/>
              </a:rPr>
              <a:t>Wszyscy siedzą w kole. Prowadzący w środku wskazuje kogoś wołając „słoń” lub „żyrafa” czy „studnia”, „małpa”. Sąsiedzi też muszą zareagować odpowiednio w czasie liczonym przez prowadzącego (do 10 – </a:t>
            </a:r>
            <a:r>
              <a:rPr lang="pl-PL" dirty="0" err="1">
                <a:latin typeface="Monotype Corsiva" pitchFamily="66" charset="0"/>
              </a:rPr>
              <a:t>b.szybko</a:t>
            </a:r>
            <a:r>
              <a:rPr lang="pl-PL" dirty="0">
                <a:latin typeface="Monotype Corsiva" pitchFamily="66" charset="0"/>
              </a:rPr>
              <a:t>). Słoń- chwytam się za nos, druga ręka wędruje w powstałą dziurę z ręki i nosa udając trąbę, sąsiedzi przystawiają zwieszone dłonie do mojej głowy. Żyrafa – chwytam się za szyję, sąsiedzi przystawiają otwarte dłonie do mojej głowy (wersja druga – wstaję a sąsiedzi kucają). Palma – podnoszę ręce do góry i składam dłonie, sąsiedzi podnoszą złączone ręce do góry </a:t>
            </a:r>
            <a:r>
              <a:rPr lang="pl-PL" dirty="0" smtClean="0">
                <a:latin typeface="Monotype Corsiva" pitchFamily="66" charset="0"/>
              </a:rPr>
              <a:t>i </a:t>
            </a:r>
            <a:r>
              <a:rPr lang="pl-PL" dirty="0">
                <a:latin typeface="Monotype Corsiva" pitchFamily="66" charset="0"/>
              </a:rPr>
              <a:t>wyginają je na boki. Studnia – robię przed sobą koło z rąk, sąsiedzi w nie zaglądają.  Małpa – drapię się po głowie i brzuchu, sąsiedzi łaskoczą mnie w boczki. Można wymyślić inne zwierzęta lub przedmioty.</a:t>
            </a:r>
          </a:p>
        </p:txBody>
      </p:sp>
      <p:pic>
        <p:nvPicPr>
          <p:cNvPr id="3" name="Obraz 2"/>
          <p:cNvPicPr/>
          <p:nvPr/>
        </p:nvPicPr>
        <p:blipFill rotWithShape="1">
          <a:blip r:embed="rId2">
            <a:extLst>
              <a:ext uri="{28A0092B-C50C-407E-A947-70E740481C1C}">
                <a14:useLocalDpi xmlns:a14="http://schemas.microsoft.com/office/drawing/2010/main" val="0"/>
              </a:ext>
            </a:extLst>
          </a:blip>
          <a:srcRect l="4003" t="3674"/>
          <a:stretch/>
        </p:blipFill>
        <p:spPr bwMode="auto">
          <a:xfrm>
            <a:off x="3059831" y="3501008"/>
            <a:ext cx="3679423" cy="30972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4195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140</TotalTime>
  <Words>1028</Words>
  <Application>Microsoft Office PowerPoint</Application>
  <PresentationFormat>Pokaz na ekranie (4:3)</PresentationFormat>
  <Paragraphs>40</Paragraphs>
  <Slides>15</Slides>
  <Notes>0</Notes>
  <HiddenSlides>0</HiddenSlides>
  <MMClips>1</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Przepływ</vt:lpstr>
      <vt:lpstr>ZABAWY KLASY I D</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ZABAWY KLASY I D</dc:title>
  <dc:creator>user</dc:creator>
  <cp:lastModifiedBy>user</cp:lastModifiedBy>
  <cp:revision>12</cp:revision>
  <dcterms:created xsi:type="dcterms:W3CDTF">2012-03-02T17:10:43Z</dcterms:created>
  <dcterms:modified xsi:type="dcterms:W3CDTF">2012-03-02T19:31:28Z</dcterms:modified>
</cp:coreProperties>
</file>